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78" r:id="rId3"/>
    <p:sldId id="279" r:id="rId4"/>
    <p:sldId id="280" r:id="rId5"/>
    <p:sldId id="296" r:id="rId6"/>
    <p:sldId id="281" r:id="rId7"/>
    <p:sldId id="282" r:id="rId8"/>
    <p:sldId id="283" r:id="rId9"/>
    <p:sldId id="284" r:id="rId10"/>
    <p:sldId id="295" r:id="rId11"/>
    <p:sldId id="291" r:id="rId12"/>
    <p:sldId id="292" r:id="rId13"/>
    <p:sldId id="287" r:id="rId14"/>
    <p:sldId id="285" r:id="rId15"/>
    <p:sldId id="288" r:id="rId16"/>
    <p:sldId id="289" r:id="rId17"/>
    <p:sldId id="294" r:id="rId18"/>
    <p:sldId id="298" r:id="rId19"/>
    <p:sldId id="286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2633464"/>
          </a:xfrm>
        </p:spPr>
        <p:txBody>
          <a:bodyPr anchor="b">
            <a:noAutofit/>
          </a:bodyPr>
          <a:lstStyle>
            <a:lvl1pPr algn="ctr" rtl="1">
              <a:defRPr sz="54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65104"/>
            <a:ext cx="7848600" cy="1752600"/>
          </a:xfrm>
        </p:spPr>
        <p:txBody>
          <a:bodyPr/>
          <a:lstStyle>
            <a:lvl1pPr marL="0" indent="0" algn="ctr" rtl="1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0469-7F93-42E0-BF19-D47C31197532}" type="datetimeFigureOut">
              <a:rPr lang="en-US" smtClean="0"/>
              <a:t>12-Mar-12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006B-E58F-4C16-8967-B5DF531F24F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8824" y="4221088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0469-7F93-42E0-BF19-D47C31197532}" type="datetimeFigureOut">
              <a:rPr lang="en-US" smtClean="0"/>
              <a:t>12-Mar-12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006B-E58F-4C16-8967-B5DF531F2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0469-7F93-42E0-BF19-D47C31197532}" type="datetimeFigureOut">
              <a:rPr lang="en-US" smtClean="0"/>
              <a:t>12-Mar-12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006B-E58F-4C16-8967-B5DF531F2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0469-7F93-42E0-BF19-D47C31197532}" type="datetimeFigureOut">
              <a:rPr lang="en-US" smtClean="0"/>
              <a:t>12-Mar-12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006B-E58F-4C16-8967-B5DF531F2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ctr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0469-7F93-42E0-BF19-D47C31197532}" type="datetimeFigureOut">
              <a:rPr lang="en-US" smtClean="0"/>
              <a:t>12-Mar-12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006B-E58F-4C16-8967-B5DF531F24F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0469-7F93-42E0-BF19-D47C31197532}" type="datetimeFigureOut">
              <a:rPr lang="en-US" smtClean="0"/>
              <a:t>12-Mar-12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006B-E58F-4C16-8967-B5DF531F24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0469-7F93-42E0-BF19-D47C31197532}" type="datetimeFigureOut">
              <a:rPr lang="en-US" smtClean="0"/>
              <a:t>12-Mar-12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006B-E58F-4C16-8967-B5DF531F24F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0469-7F93-42E0-BF19-D47C31197532}" type="datetimeFigureOut">
              <a:rPr lang="en-US" smtClean="0"/>
              <a:t>12-Mar-12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006B-E58F-4C16-8967-B5DF531F2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0469-7F93-42E0-BF19-D47C31197532}" type="datetimeFigureOut">
              <a:rPr lang="en-US" smtClean="0"/>
              <a:t>12-Mar-12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006B-E58F-4C16-8967-B5DF531F2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2276880"/>
          </a:xfrm>
        </p:spPr>
        <p:txBody>
          <a:bodyPr anchor="b">
            <a:no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3140968"/>
            <a:ext cx="2139696" cy="32331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0469-7F93-42E0-BF19-D47C31197532}" type="datetimeFigureOut">
              <a:rPr lang="en-US" smtClean="0"/>
              <a:t>12-Mar-12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006B-E58F-4C16-8967-B5DF531F24F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227648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140968"/>
            <a:ext cx="2139696" cy="3235448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0469-7F93-42E0-BF19-D47C31197532}" type="datetimeFigureOut">
              <a:rPr lang="en-US" smtClean="0"/>
              <a:t>12-Mar-12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006B-E58F-4C16-8967-B5DF531F2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7220469-7F93-42E0-BF19-D47C31197532}" type="datetimeFigureOut">
              <a:rPr lang="en-US" smtClean="0"/>
              <a:t>12-Mar-12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E81006B-E58F-4C16-8967-B5DF531F24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000" b="1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monitor.com/World/Africa/Africa-Monitor/2011/0830/Qaddafi-s-African-mercenaries-head-home.-Will-they-destabilize-the-Sahe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legraph.co.uk/news/worldnews/africaandindianocean/libya/8349414/African-mercenaries-in-Libya-nervously-await-their-fate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nesty.org.uk/news_details.asp?NewsID=19750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nesty.org.uk/news_details.asp?NewsID=19750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nesty.org.uk/news_details.asp?NewsID=19674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nesty.org.uk/news_details.asp?NewsID=19921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nesty.org.uk/news_details.asp?NewsID=19948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nesty.org.uk/news_details.asp?NewsID=19268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nesty.org.uk/news_details.asp?NewsID=19273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nesty.org.uk/news_details.asp?NewsID=19282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nesty.org.uk/news_details.asp?NewsID=19289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nesty.org.uk/news_details.asp?NewsID=19660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nesty.org.uk/news_details.asp?NewsID=19674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94934"/>
            <a:ext cx="7848872" cy="2354145"/>
          </a:xfrm>
        </p:spPr>
        <p:txBody>
          <a:bodyPr>
            <a:normAutofit fontScale="90000"/>
          </a:bodyPr>
          <a:lstStyle/>
          <a:p>
            <a:pPr rtl="1"/>
            <a:r>
              <a:rPr lang="ar-BH" dirty="0" smtClean="0"/>
              <a:t>أساطير الربيع العربي </a:t>
            </a:r>
            <a:br>
              <a:rPr lang="ar-BH" dirty="0" smtClean="0"/>
            </a:br>
            <a:r>
              <a:rPr lang="ar-BH" dirty="0" smtClean="0"/>
              <a:t>4</a:t>
            </a:r>
            <a:br>
              <a:rPr lang="ar-BH" dirty="0" smtClean="0"/>
            </a:br>
            <a:r>
              <a:rPr lang="ar-BH" dirty="0" smtClean="0"/>
              <a:t>كذبة مرتزقة القذافي ومساهمة منظمة العفو الدولية في عمليات التطهير العرقي في ليبيا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BH" smtClean="0"/>
              <a:t>الأيهم صالح</a:t>
            </a:r>
          </a:p>
          <a:p>
            <a:r>
              <a:rPr lang="en-US" smtClean="0"/>
              <a:t>www.alayham.com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00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BH" dirty="0" smtClean="0"/>
              <a:t>من هم المرتزقة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9632" y="1700808"/>
            <a:ext cx="6147048" cy="2622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1027113" y="4292600"/>
            <a:ext cx="8116887" cy="1800225"/>
          </a:xfrm>
        </p:spPr>
        <p:txBody>
          <a:bodyPr>
            <a:normAutofit/>
          </a:bodyPr>
          <a:lstStyle/>
          <a:p>
            <a:pPr algn="r" rtl="1"/>
            <a:r>
              <a:rPr lang="ar-BH" dirty="0" smtClean="0"/>
              <a:t>مجلة كريستيان سينس مونيتور تعرض صور عمال تم أسرهم على أنهم مرتزقة أجانب يحاربون مع القذافي</a:t>
            </a:r>
          </a:p>
          <a:p>
            <a:pPr algn="r" rtl="1"/>
            <a:r>
              <a:rPr lang="ar-BH" dirty="0" smtClean="0"/>
              <a:t>30-08-2011</a:t>
            </a:r>
          </a:p>
          <a:p>
            <a:pPr algn="r" rtl="1"/>
            <a:r>
              <a:rPr lang="ar-BH" dirty="0" smtClean="0">
                <a:hlinkClick r:id="rId3"/>
              </a:rPr>
              <a:t>الرابط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4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BH" dirty="0" smtClean="0"/>
              <a:t>من هم المرتزقة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848195"/>
            <a:ext cx="4038600" cy="4368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ar-BH" dirty="0" smtClean="0"/>
              <a:t>تقرير للتلغراف البريطانية عن طفل من تشاد عمره 16 سنة قبض عليه في بنغازي على أنه من المرتزقة.</a:t>
            </a:r>
          </a:p>
          <a:p>
            <a:pPr algn="r" rtl="1"/>
            <a:r>
              <a:rPr lang="ar-BH" dirty="0" smtClean="0"/>
              <a:t>27-02-2011</a:t>
            </a:r>
          </a:p>
          <a:p>
            <a:pPr algn="r" rtl="1"/>
            <a:r>
              <a:rPr lang="ar-BH" dirty="0" smtClean="0">
                <a:hlinkClick r:id="rId3"/>
              </a:rPr>
              <a:t>الرابط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4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BH" dirty="0" smtClean="0"/>
              <a:t>من هم المرتزقة؟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dirty="0"/>
              <a:t>A 17-year-old boy from Chad, accused of rape and being a mercenary, told Amnesty that he was taken from his home in August by armed men who held him in a school where they punched him and beat him with stick, belts, rifles and rubber cables. He said: "The beatings were so severe that I ended up telling them what they wanted to hear. I told them I raped women and killed Libyans."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r>
              <a:rPr lang="ar-BH" dirty="0" smtClean="0"/>
              <a:t>منظمة العفو الدولية تتحدث عن طفل من تشاد تعرض للتعذيب ليعترف أنه من المرتزقة.</a:t>
            </a:r>
          </a:p>
          <a:p>
            <a:pPr algn="r" rtl="1"/>
            <a:r>
              <a:rPr lang="ar-BH" dirty="0" smtClean="0"/>
              <a:t>12-10-2011</a:t>
            </a:r>
            <a:endParaRPr lang="ar-BH" dirty="0"/>
          </a:p>
          <a:p>
            <a:pPr algn="r" rtl="1"/>
            <a:r>
              <a:rPr lang="ar-BH" dirty="0" smtClean="0">
                <a:hlinkClick r:id="rId2"/>
              </a:rPr>
              <a:t>الرابط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53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BH" dirty="0" smtClean="0"/>
              <a:t>ماذا حل بهؤلاء الموقوفين؟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Black Libyans - particularly from the </a:t>
            </a:r>
            <a:r>
              <a:rPr lang="en-US" dirty="0" err="1"/>
              <a:t>Tawargha</a:t>
            </a:r>
            <a:r>
              <a:rPr lang="en-US" dirty="0"/>
              <a:t> region, which was a base for Gaddafi forces in their efforts to regain control of </a:t>
            </a:r>
            <a:r>
              <a:rPr lang="en-US" dirty="0" err="1"/>
              <a:t>Misratah</a:t>
            </a:r>
            <a:r>
              <a:rPr lang="en-US" dirty="0"/>
              <a:t> - are also particularly vulnerable. Dozens of </a:t>
            </a:r>
            <a:r>
              <a:rPr lang="en-US" dirty="0" err="1"/>
              <a:t>Tawarghans</a:t>
            </a:r>
            <a:r>
              <a:rPr lang="en-US" dirty="0"/>
              <a:t> have been taken from their homes, checkpoints, and even hospitals.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BH" dirty="0" smtClean="0"/>
              <a:t>تقول منظمة العفو الدولية أن الليبيين السود، وخصوصا أبناء التوارغة، معرضون للخطر. عشرات التوارغة تم اختطافهم من بيوتهم ومن نقاط التفتيش، وحتى من المشافي.</a:t>
            </a:r>
          </a:p>
          <a:p>
            <a:pPr algn="r" rtl="1"/>
            <a:r>
              <a:rPr lang="ar-BH" dirty="0" smtClean="0"/>
              <a:t>12-10-2011</a:t>
            </a:r>
          </a:p>
          <a:p>
            <a:pPr algn="r" rtl="1"/>
            <a:r>
              <a:rPr lang="ar-BH" dirty="0" smtClean="0">
                <a:hlinkClick r:id="rId2"/>
              </a:rPr>
              <a:t>الرابط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17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BH" dirty="0" smtClean="0"/>
              <a:t>ماذا حل بهؤلاء الموقوفين؟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/>
            <a:r>
              <a:rPr lang="en-US" dirty="0"/>
              <a:t>Amnesty was also told that at least two other </a:t>
            </a:r>
            <a:r>
              <a:rPr lang="en-US" dirty="0" err="1"/>
              <a:t>Tawargha</a:t>
            </a:r>
            <a:r>
              <a:rPr lang="en-US" dirty="0"/>
              <a:t> men had vanished after being taken for questioning from Tripoli hospitals.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ar-BH" dirty="0" smtClean="0"/>
              <a:t>منظمة العفو الدولية: إضافة إلى هذا الشخص، لدينا أخبار عن شخصين آخرين اختفيا تماما بعد اعتقالهما من مشافي طرابلس.</a:t>
            </a:r>
          </a:p>
          <a:p>
            <a:pPr algn="r" rtl="1"/>
            <a:r>
              <a:rPr lang="ar-BH" dirty="0" smtClean="0"/>
              <a:t>07-09-2011</a:t>
            </a:r>
          </a:p>
          <a:p>
            <a:pPr algn="r" rtl="1"/>
            <a:r>
              <a:rPr lang="ar-BH" dirty="0" smtClean="0">
                <a:hlinkClick r:id="rId2"/>
              </a:rPr>
              <a:t>الرابط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49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BH" dirty="0" smtClean="0"/>
              <a:t>ماذا حل بالموقوفين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Several detainees have died after being subjected to torture in Libya in recent weeks and months amid widespread torture and ill-treatment of suspected pro-al-Gaddafi fighters and loyalists, Amnesty International said today.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BH" dirty="0" smtClean="0"/>
              <a:t>في تقرير طويل، تعدد منظمة العفو الدولية الانتهاكات التي يتعرض لها الموقوفون في ليبيا الجديدة</a:t>
            </a:r>
          </a:p>
          <a:p>
            <a:pPr algn="r" rtl="1"/>
            <a:r>
              <a:rPr lang="ar-BH" dirty="0" smtClean="0"/>
              <a:t>26-01-2012</a:t>
            </a:r>
          </a:p>
          <a:p>
            <a:pPr algn="r" rtl="1"/>
            <a:r>
              <a:rPr lang="ar-BH" dirty="0" smtClean="0">
                <a:hlinkClick r:id="rId2"/>
              </a:rPr>
              <a:t>الرابط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98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BH" dirty="0" smtClean="0"/>
              <a:t>هل هذا تطهير عرقي؟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African migrants and refugees have also been targeted, and revenge attacks have been carried out, forcibly displacing entire communities - while the authorities have done nothing to investigate the abuses and hold those responsible to account. 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BH" dirty="0" smtClean="0"/>
              <a:t>تم تهجير مجتمعات كاملة بدون أن تبذل السلطات أي جهد لإيقاف هذه الانتهاكات.</a:t>
            </a:r>
          </a:p>
          <a:p>
            <a:pPr algn="r" rtl="1"/>
            <a:r>
              <a:rPr lang="ar-BH" dirty="0" smtClean="0"/>
              <a:t>16-02-2012</a:t>
            </a:r>
          </a:p>
          <a:p>
            <a:pPr algn="r" rtl="1"/>
            <a:r>
              <a:rPr lang="ar-BH" dirty="0" smtClean="0">
                <a:hlinkClick r:id="rId2"/>
              </a:rPr>
              <a:t>الرابط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7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3568" y="2239430"/>
            <a:ext cx="7704856" cy="1362075"/>
          </a:xfrm>
        </p:spPr>
        <p:txBody>
          <a:bodyPr>
            <a:normAutofit fontScale="90000"/>
          </a:bodyPr>
          <a:lstStyle/>
          <a:p>
            <a:pPr rtl="1"/>
            <a:r>
              <a:rPr lang="ar-BH" b="1" dirty="0" smtClean="0"/>
              <a:t>«مرتزقة القذافي» مجرد كذبة روجتها منظمة العفو الدولية، وأدت إلى تطهير عرقي ضد السود في ليبيا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4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BH" b="1" dirty="0" smtClean="0"/>
              <a:t>واتضح لاحقا أن مرتزقة من قطر  والإمارات وبريطانيا وفرنسا وغيرهما حاربوا مع ثوار الناتو وليس مع القذافي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9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BH" b="1" dirty="0" smtClean="0"/>
              <a:t>لنتعلم من تاريخ ثوار الناتو</a:t>
            </a:r>
            <a:endParaRPr lang="en-US" b="1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ar-BH" sz="5400" dirty="0" smtClean="0">
                <a:solidFill>
                  <a:schemeClr val="tx1"/>
                </a:solidFill>
              </a:rPr>
              <a:t>في سوريا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ar-BH" dirty="0" smtClean="0"/>
              <a:t>أكاذيب عن ميليشيا الشبيحة</a:t>
            </a:r>
          </a:p>
          <a:p>
            <a:pPr algn="r" rtl="1"/>
            <a:r>
              <a:rPr lang="ar-BH" dirty="0" smtClean="0"/>
              <a:t>اتهام المواطنين بأنهم شبيحة</a:t>
            </a:r>
          </a:p>
          <a:p>
            <a:pPr algn="r" rtl="1"/>
            <a:r>
              <a:rPr lang="ar-BH" dirty="0" smtClean="0"/>
              <a:t>جرائم قتل طائفية</a:t>
            </a:r>
          </a:p>
          <a:p>
            <a:pPr algn="r" rtl="1"/>
            <a:r>
              <a:rPr lang="ar-BH" dirty="0" smtClean="0"/>
              <a:t>؟؟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ar-BH" sz="5400" dirty="0" smtClean="0">
                <a:solidFill>
                  <a:schemeClr val="tx1"/>
                </a:solidFill>
              </a:rPr>
              <a:t>في ليبيا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r" rtl="1"/>
            <a:r>
              <a:rPr lang="ar-BH" dirty="0" smtClean="0"/>
              <a:t>أكاذيب عن مرتزقة أجانب</a:t>
            </a:r>
          </a:p>
          <a:p>
            <a:pPr algn="r" rtl="1"/>
            <a:r>
              <a:rPr lang="ar-BH" dirty="0" smtClean="0"/>
              <a:t>اتهام المواطنين بأنهم مرتزقة</a:t>
            </a:r>
          </a:p>
          <a:p>
            <a:pPr algn="r" rtl="1"/>
            <a:r>
              <a:rPr lang="ar-BH" dirty="0" smtClean="0"/>
              <a:t>تطهير عرقي ضد السود</a:t>
            </a:r>
          </a:p>
          <a:p>
            <a:pPr algn="r" rtl="1"/>
            <a:r>
              <a:rPr lang="ar-BH" dirty="0" smtClean="0"/>
              <a:t>تهجير مجتمعات كاملة </a:t>
            </a:r>
          </a:p>
        </p:txBody>
      </p:sp>
    </p:spTree>
    <p:extLst>
      <p:ext uri="{BB962C8B-B14F-4D97-AF65-F5344CB8AC3E}">
        <p14:creationId xmlns:p14="http://schemas.microsoft.com/office/powerpoint/2010/main" val="120990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BH" dirty="0" smtClean="0"/>
              <a:t>منظمة العفو الدولية تزعم وجود المرتزقة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“The latest reports speak of Libyans in Benghazi being shot down with machine guns and other weapons by tough new troops, including possibly </a:t>
            </a:r>
            <a:r>
              <a:rPr lang="en-US" b="1" dirty="0"/>
              <a:t>foreign mercenaries</a:t>
            </a:r>
            <a:r>
              <a:rPr lang="en-US" dirty="0"/>
              <a:t>, who have been ferried in to suppress the protests. 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BH" dirty="0" smtClean="0"/>
              <a:t>تزعم منظمة العفو الدولية وجود تقارير عن مرتزقة أجنبية تقصف بنغازي لقمع الاحتجاجات.</a:t>
            </a:r>
          </a:p>
          <a:p>
            <a:pPr algn="r" rtl="1"/>
            <a:r>
              <a:rPr lang="ar-BH" dirty="0"/>
              <a:t>20-02-2011</a:t>
            </a:r>
          </a:p>
          <a:p>
            <a:pPr algn="r" rtl="1"/>
            <a:r>
              <a:rPr lang="ar-BH" dirty="0" smtClean="0">
                <a:hlinkClick r:id="rId2"/>
              </a:rPr>
              <a:t>المصدر</a:t>
            </a:r>
            <a:endParaRPr lang="ar-BH" dirty="0" smtClean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08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/>
        </p:nvSpPr>
        <p:spPr>
          <a:xfrm>
            <a:off x="1444978" y="2031293"/>
            <a:ext cx="6254044" cy="13620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BH" b="1" dirty="0" smtClean="0"/>
              <a:t>لا تصدقوا فورا</a:t>
            </a:r>
            <a:r>
              <a:rPr lang="ar-BH" b="1" dirty="0"/>
              <a:t/>
            </a:r>
            <a:br>
              <a:rPr lang="ar-BH" b="1" dirty="0"/>
            </a:br>
            <a:r>
              <a:rPr lang="ar-BH" b="1" dirty="0" smtClean="0"/>
              <a:t>تحققوا بأنفسكم</a:t>
            </a:r>
            <a:endParaRPr lang="en-US" b="1" dirty="0"/>
          </a:p>
        </p:txBody>
      </p:sp>
      <p:sp>
        <p:nvSpPr>
          <p:cNvPr id="7" name="Text Placeholder 4"/>
          <p:cNvSpPr>
            <a:spLocks noGrp="1"/>
          </p:cNvSpPr>
          <p:nvPr/>
        </p:nvSpPr>
        <p:spPr>
          <a:xfrm>
            <a:off x="1456266" y="3517197"/>
            <a:ext cx="6231467" cy="13095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BH" dirty="0" smtClean="0"/>
              <a:t>الأيهم صالح</a:t>
            </a:r>
          </a:p>
          <a:p>
            <a:r>
              <a:rPr lang="en-US" dirty="0" smtClean="0"/>
              <a:t>www.alayham.com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3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BH" dirty="0" smtClean="0"/>
              <a:t>منظمة العفو الدولية: القذافي يقتل شعبه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 rtl="0"/>
            <a:r>
              <a:rPr lang="en-US" i="1" dirty="0"/>
              <a:t>“Colonel al-Gaddafi and his government appear to be prepared to kill as many people as it takes to sta</a:t>
            </a:r>
            <a:r>
              <a:rPr lang="en-US" dirty="0"/>
              <a:t>y</a:t>
            </a:r>
            <a:r>
              <a:rPr lang="en-US" i="1" dirty="0"/>
              <a:t> in power. The international community needs to act now to put a stop to this.” </a:t>
            </a:r>
            <a:endParaRPr lang="ar-BH" i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ar-BH" dirty="0" smtClean="0"/>
              <a:t>منظمة العفو الدولية تدعو المجتمع الدولي للتدخل ضد القذافي متهمة إياه بارتكاب مجازر ضد شعبه</a:t>
            </a:r>
          </a:p>
          <a:p>
            <a:pPr algn="r" rtl="1"/>
            <a:r>
              <a:rPr lang="ar-BH" dirty="0"/>
              <a:t>22-02-2011</a:t>
            </a:r>
          </a:p>
          <a:p>
            <a:pPr algn="r" rtl="1"/>
            <a:r>
              <a:rPr lang="ar-BH" dirty="0">
                <a:hlinkClick r:id="rId2"/>
              </a:rPr>
              <a:t>الرابط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35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BH" dirty="0" smtClean="0"/>
              <a:t>منظمة العفو الدولية تكرر مزاعمها عن المرتزقة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Amnesty also </a:t>
            </a:r>
            <a:r>
              <a:rPr lang="en-US" dirty="0" err="1"/>
              <a:t>criticised</a:t>
            </a:r>
            <a:r>
              <a:rPr lang="en-US" dirty="0"/>
              <a:t> the response of the AU to the unfolding crisis, which has seen hundreds killed and persistent reports of </a:t>
            </a:r>
            <a:r>
              <a:rPr lang="en-US" b="1" dirty="0"/>
              <a:t>mercenaries being brought in from African countries </a:t>
            </a:r>
            <a:r>
              <a:rPr lang="en-US" dirty="0"/>
              <a:t>to violently suppress the protests.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BH" dirty="0" smtClean="0"/>
              <a:t>منظمة العفو الدولية تزعم مقتل المئات على يد مرتزقة أفارقة في ليبيا</a:t>
            </a:r>
          </a:p>
          <a:p>
            <a:pPr algn="r" rtl="1"/>
            <a:r>
              <a:rPr lang="ar-BH" dirty="0" smtClean="0"/>
              <a:t>23-02-201</a:t>
            </a:r>
            <a:r>
              <a:rPr lang="ar-BH" dirty="0"/>
              <a:t>1</a:t>
            </a:r>
            <a:endParaRPr lang="ar-BH" dirty="0" smtClean="0"/>
          </a:p>
          <a:p>
            <a:pPr algn="r" rtl="1"/>
            <a:r>
              <a:rPr lang="ar-BH" dirty="0" smtClean="0">
                <a:hlinkClick r:id="rId2"/>
              </a:rPr>
              <a:t>الرابط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BH" dirty="0" smtClean="0"/>
              <a:t>منظمة العفو الدولية تطالب مجلس الأمن بالتدخل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 rtl="0"/>
            <a:r>
              <a:rPr lang="en-US" i="1" dirty="0"/>
              <a:t>"Members of the Security Council must act now to stop the outrageous abuses taking place on the streets of Tripoli and elsewhere in Libya.</a:t>
            </a:r>
            <a:r>
              <a:rPr lang="en-US" dirty="0"/>
              <a:t>" 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ar-BH" dirty="0" smtClean="0"/>
              <a:t>رسالة إلى مجلس الأمن تطالب فيها بالتدخل لإيقاف الانتهاكات الفظيعة في شوارع طرابلس والمدن الأخرى في ليبيا</a:t>
            </a:r>
          </a:p>
          <a:p>
            <a:pPr algn="r" rtl="1"/>
            <a:r>
              <a:rPr lang="ar-BH" dirty="0" smtClean="0"/>
              <a:t>25-02-2011</a:t>
            </a:r>
          </a:p>
          <a:p>
            <a:pPr algn="r" rtl="1"/>
            <a:r>
              <a:rPr lang="ar-BH" dirty="0" smtClean="0">
                <a:hlinkClick r:id="rId2"/>
              </a:rPr>
              <a:t>الرابط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26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BH" dirty="0" smtClean="0"/>
              <a:t>بعد سقوط طرابلس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BH" dirty="0" smtClean="0"/>
              <a:t>من هم المرتزقة؟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i="1" dirty="0"/>
              <a:t>"Foreign migrant workers stuck in Libya, many of them from sub-Saharan African countries, are very vulnerable. Not only does the volatile situation on the ground prevent them from fleeing, they may also be targeted for being perceived as 'mercenaries'.”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algn="r" rtl="1"/>
            <a:r>
              <a:rPr lang="ar-BH" dirty="0" smtClean="0"/>
              <a:t>منظمة العفو الدولية تخشى أن يعامل العمال الأجانب وخصوصا المنحدرون من الصحراء الافريقية، على أنهم مرتزقة يقاتلون مع القذافي</a:t>
            </a:r>
          </a:p>
          <a:p>
            <a:pPr algn="r" rtl="1"/>
            <a:r>
              <a:rPr lang="ar-BH" dirty="0" smtClean="0"/>
              <a:t>23-08-2011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03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BH" dirty="0" smtClean="0"/>
              <a:t>من هم المرتزقة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dirty="0"/>
              <a:t>Sub-Saharan Africans are particularly vulnerable to abuses. Many risk reprisals as a result of </a:t>
            </a:r>
            <a:r>
              <a:rPr lang="en-US" b="1" dirty="0"/>
              <a:t>allegations that al-Gaddafi forces used “African mercenaries”</a:t>
            </a:r>
            <a:r>
              <a:rPr lang="en-US" dirty="0"/>
              <a:t> to commit widespread violations during the conflict. In recent visits to detention </a:t>
            </a:r>
            <a:r>
              <a:rPr lang="en-US" dirty="0" err="1"/>
              <a:t>centres</a:t>
            </a:r>
            <a:r>
              <a:rPr lang="en-US" dirty="0"/>
              <a:t> in al-</a:t>
            </a:r>
            <a:r>
              <a:rPr lang="en-US" dirty="0" err="1"/>
              <a:t>Zawiya</a:t>
            </a:r>
            <a:r>
              <a:rPr lang="en-US" dirty="0"/>
              <a:t> and Tripoli, Amnesty was told that between one third and half of those detained were from Sub-Saharan Africa.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r>
              <a:rPr lang="ar-BH" dirty="0" smtClean="0"/>
              <a:t>تقول منظمة العفو الدولية أن ما بين ثلث ونصف الموقوفين في ليبيا هم من الأفارقة المنحدرين من الصحراء الليبية، وهم موقوفون بسبب المزاعم عن وجود مرتزقة أفارقة</a:t>
            </a:r>
          </a:p>
          <a:p>
            <a:pPr algn="r" rtl="1"/>
            <a:r>
              <a:rPr lang="ar-BH" dirty="0" smtClean="0"/>
              <a:t>31-08-2011</a:t>
            </a:r>
          </a:p>
          <a:p>
            <a:pPr algn="r" rtl="1"/>
            <a:r>
              <a:rPr lang="ar-BH" dirty="0" smtClean="0">
                <a:hlinkClick r:id="rId2"/>
              </a:rPr>
              <a:t>الرابط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38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BH" dirty="0" smtClean="0"/>
              <a:t>من هم المرتزقة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dirty="0"/>
              <a:t>In addition to </a:t>
            </a:r>
            <a:r>
              <a:rPr lang="en-US" dirty="0" err="1"/>
              <a:t>Tawarghas</a:t>
            </a:r>
            <a:r>
              <a:rPr lang="en-US" dirty="0"/>
              <a:t>, other black Libyans including from the central </a:t>
            </a:r>
            <a:r>
              <a:rPr lang="en-US" dirty="0" err="1"/>
              <a:t>Sabha</a:t>
            </a:r>
            <a:r>
              <a:rPr lang="en-US" dirty="0"/>
              <a:t> district as well as sub-Saharan Africans, continue to be at particular risk of reprisals and arbitrary arrests, on the basis of their skin </a:t>
            </a:r>
            <a:r>
              <a:rPr lang="en-US" dirty="0" err="1"/>
              <a:t>colour</a:t>
            </a:r>
            <a:r>
              <a:rPr lang="en-US" dirty="0"/>
              <a:t> and widespread reports that al-Gaddafi forces used "African mercenaries" to repress supporters of the NTC. 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algn="r" rtl="1"/>
            <a:r>
              <a:rPr lang="ar-BH" dirty="0" smtClean="0"/>
              <a:t>تقول منظمة العفو الدولية أن القبائل الليبية داكنة البشرة تتعرض للخطر بسبب لون بشرتها بناء على المزاعم الشائعة عن مرتزقة أفارقة قاتلوا مع القذافي.</a:t>
            </a:r>
          </a:p>
          <a:p>
            <a:pPr algn="r" rtl="1"/>
            <a:r>
              <a:rPr lang="ar-BH" dirty="0" smtClean="0"/>
              <a:t>07-09-2011</a:t>
            </a:r>
          </a:p>
          <a:p>
            <a:pPr algn="r" rtl="1"/>
            <a:r>
              <a:rPr lang="ar-BH" dirty="0" smtClean="0">
                <a:hlinkClick r:id="rId2"/>
              </a:rPr>
              <a:t>الرابط</a:t>
            </a:r>
            <a:endParaRPr lang="ar-BH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40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myths_of_the arab_spring_3_who_lead_the_tunisian_revolution</Template>
  <TotalTime>202</TotalTime>
  <Words>944</Words>
  <Application>Microsoft Office PowerPoint</Application>
  <PresentationFormat>On-screen Show (4:3)</PresentationFormat>
  <Paragraphs>88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أساطير الربيع العربي  4 كذبة مرتزقة القذافي ومساهمة منظمة العفو الدولية في عمليات التطهير العرقي في ليبيا</vt:lpstr>
      <vt:lpstr>منظمة العفو الدولية تزعم وجود المرتزقة</vt:lpstr>
      <vt:lpstr>منظمة العفو الدولية: القذافي يقتل شعبه</vt:lpstr>
      <vt:lpstr>منظمة العفو الدولية تكرر مزاعمها عن المرتزقة</vt:lpstr>
      <vt:lpstr>منظمة العفو الدولية تطالب مجلس الأمن بالتدخل</vt:lpstr>
      <vt:lpstr>بعد سقوط طرابلس</vt:lpstr>
      <vt:lpstr>من هم المرتزقة؟</vt:lpstr>
      <vt:lpstr>من هم المرتزقة</vt:lpstr>
      <vt:lpstr>من هم المرتزقة</vt:lpstr>
      <vt:lpstr>من هم المرتزقة</vt:lpstr>
      <vt:lpstr>من هم المرتزقة</vt:lpstr>
      <vt:lpstr>من هم المرتزقة؟</vt:lpstr>
      <vt:lpstr>ماذا حل بهؤلاء الموقوفين؟</vt:lpstr>
      <vt:lpstr>ماذا حل بهؤلاء الموقوفين؟</vt:lpstr>
      <vt:lpstr>ماذا حل بالموقوفين</vt:lpstr>
      <vt:lpstr>هل هذا تطهير عرقي؟</vt:lpstr>
      <vt:lpstr>«مرتزقة القذافي» مجرد كذبة روجتها منظمة العفو الدولية، وأدت إلى تطهير عرقي ضد السود في ليبيا</vt:lpstr>
      <vt:lpstr>واتضح لاحقا أن مرتزقة من قطر  والإمارات وبريطانيا وفرنسا وغيرهما حاربوا مع ثوار الناتو وليس مع القذافي</vt:lpstr>
      <vt:lpstr>لنتعلم من تاريخ ثوار الناتو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أساطير الربيع العربي  2 كذبة مرتزقة القذافي ومساهمة منظمة العفو الدولية في عمليات التطهير العرقي في ليبيا</dc:title>
  <cp:lastModifiedBy>Root Server</cp:lastModifiedBy>
  <cp:revision>6</cp:revision>
  <dcterms:created xsi:type="dcterms:W3CDTF">2012-02-24T13:05:06Z</dcterms:created>
  <dcterms:modified xsi:type="dcterms:W3CDTF">2012-03-12T14:15:41Z</dcterms:modified>
</cp:coreProperties>
</file>