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77" r:id="rId3"/>
    <p:sldId id="278" r:id="rId4"/>
    <p:sldId id="279" r:id="rId5"/>
    <p:sldId id="280" r:id="rId6"/>
    <p:sldId id="281" r:id="rId7"/>
    <p:sldId id="282" r:id="rId8"/>
    <p:sldId id="283" r:id="rId9"/>
    <p:sldId id="287" r:id="rId10"/>
    <p:sldId id="288" r:id="rId11"/>
    <p:sldId id="285" r:id="rId12"/>
    <p:sldId id="286" r:id="rId13"/>
    <p:sldId id="284" r:id="rId14"/>
    <p:sldId id="292" r:id="rId15"/>
    <p:sldId id="294" r:id="rId16"/>
    <p:sldId id="290" r:id="rId17"/>
    <p:sldId id="291" r:id="rId18"/>
    <p:sldId id="289" r:id="rId19"/>
    <p:sldId id="293" r:id="rId20"/>
    <p:sldId id="29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08" y="-8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633464"/>
          </a:xfrm>
        </p:spPr>
        <p:txBody>
          <a:bodyPr anchor="b">
            <a:noAutofit/>
          </a:bodyPr>
          <a:lstStyle>
            <a:lvl1pPr algn="ctr" rtl="1">
              <a:defRPr sz="5400" b="1"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4365104"/>
            <a:ext cx="7848600" cy="1752600"/>
          </a:xfrm>
        </p:spPr>
        <p:txBody>
          <a:bodyPr/>
          <a:lstStyle>
            <a:lvl1pPr marL="0" indent="0" algn="ct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220469-7F93-42E0-BF19-D47C31197532}" type="datetimeFigureOut">
              <a:rPr lang="en-US" smtClean="0"/>
              <a:t>31-Mar-12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cxnSp>
        <p:nvCxnSpPr>
          <p:cNvPr id="8" name="Straight Connector 7"/>
          <p:cNvCxnSpPr/>
          <p:nvPr/>
        </p:nvCxnSpPr>
        <p:spPr>
          <a:xfrm>
            <a:off x="688824" y="4221088"/>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0469-7F93-42E0-BF19-D47C31197532}" type="datetimeFigureOut">
              <a:rPr lang="en-US" smtClean="0"/>
              <a:t>31-Mar-12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220469-7F93-42E0-BF19-D47C31197532}" type="datetimeFigureOut">
              <a:rPr lang="en-US" smtClean="0"/>
              <a:t>31-Mar-12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0469-7F93-42E0-BF19-D47C31197532}" type="datetimeFigureOut">
              <a:rPr lang="en-US" smtClean="0"/>
              <a:t>31-Mar-12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ctr">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lgn="ctr">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20469-7F93-42E0-BF19-D47C31197532}" type="datetimeFigureOut">
              <a:rPr lang="en-US" smtClean="0"/>
              <a:t>31-Mar-12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1006B-E58F-4C16-8967-B5DF531F24F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220469-7F93-42E0-BF19-D47C31197532}" type="datetimeFigureOut">
              <a:rPr lang="en-US" smtClean="0"/>
              <a:t>31-Mar-12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220469-7F93-42E0-BF19-D47C31197532}" type="datetimeFigureOut">
              <a:rPr lang="en-US" smtClean="0"/>
              <a:t>31-Mar-12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1006B-E58F-4C16-8967-B5DF531F24F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20469-7F93-42E0-BF19-D47C31197532}" type="datetimeFigureOut">
              <a:rPr lang="en-US" smtClean="0"/>
              <a:t>31-Mar-12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20469-7F93-42E0-BF19-D47C31197532}" type="datetimeFigureOut">
              <a:rPr lang="en-US" smtClean="0"/>
              <a:t>31-Mar-12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2276880"/>
          </a:xfrm>
        </p:spPr>
        <p:txBody>
          <a:bodyPr anchor="b">
            <a:no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3140968"/>
            <a:ext cx="2139696" cy="32331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0469-7F93-42E0-BF19-D47C31197532}" type="datetimeFigureOut">
              <a:rPr lang="en-US" smtClean="0"/>
              <a:t>31-Mar-12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2276480"/>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3140968"/>
            <a:ext cx="2139696" cy="3235448"/>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0469-7F93-42E0-BF19-D47C31197532}" type="datetimeFigureOut">
              <a:rPr lang="en-US" smtClean="0"/>
              <a:t>31-Mar-12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1006B-E58F-4C16-8967-B5DF531F24FC}"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7220469-7F93-42E0-BF19-D47C31197532}" type="datetimeFigureOut">
              <a:rPr lang="en-US" smtClean="0"/>
              <a:t>31-Mar-12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E81006B-E58F-4C16-8967-B5DF531F24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defTabSz="914400" rtl="1" eaLnBrk="1" latinLnBrk="0" hangingPunct="1">
        <a:spcBef>
          <a:spcPct val="0"/>
        </a:spcBef>
        <a:buNone/>
        <a:defRPr sz="4000" b="1"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n.org/News/Press/docs/2011/sc10200.doc.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layham.com/node/371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globalresearch.ca/index.php?context=va&amp;aid=2684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unwatch.org/site/apps/nlnet/content2.aspx?c=bdKKISNqEmG&amp;b=1330815&amp;ct=913514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848872" cy="2426273"/>
          </a:xfrm>
        </p:spPr>
        <p:txBody>
          <a:bodyPr>
            <a:normAutofit fontScale="90000"/>
          </a:bodyPr>
          <a:lstStyle/>
          <a:p>
            <a:pPr rtl="1"/>
            <a:r>
              <a:rPr lang="ar-BH" b="1" dirty="0" smtClean="0"/>
              <a:t>أساطير الربيع العربي </a:t>
            </a:r>
            <a:br>
              <a:rPr lang="ar-BH" b="1" dirty="0" smtClean="0"/>
            </a:br>
            <a:r>
              <a:rPr lang="en-US" b="1" dirty="0" smtClean="0"/>
              <a:t>7</a:t>
            </a:r>
            <a:r>
              <a:rPr lang="en-US" b="1" dirty="0"/>
              <a:t/>
            </a:r>
            <a:br>
              <a:rPr lang="en-US" b="1" dirty="0"/>
            </a:br>
            <a:r>
              <a:rPr lang="ar-BH" dirty="0" smtClean="0"/>
              <a:t>هل قتل القذافي شعبه؟</a:t>
            </a:r>
            <a:endParaRPr lang="en-US" b="1" dirty="0"/>
          </a:p>
        </p:txBody>
      </p:sp>
      <p:sp>
        <p:nvSpPr>
          <p:cNvPr id="3" name="Subtitle 2"/>
          <p:cNvSpPr>
            <a:spLocks noGrp="1"/>
          </p:cNvSpPr>
          <p:nvPr>
            <p:ph type="subTitle" idx="1"/>
          </p:nvPr>
        </p:nvSpPr>
        <p:spPr/>
        <p:txBody>
          <a:bodyPr/>
          <a:lstStyle/>
          <a:p>
            <a:r>
              <a:rPr lang="ar-BH" smtClean="0"/>
              <a:t>الأيهم صالح</a:t>
            </a:r>
          </a:p>
          <a:p>
            <a:r>
              <a:rPr lang="en-US" smtClean="0"/>
              <a:t>www.alayham.com</a:t>
            </a:r>
            <a:endParaRPr lang="en-US" dirty="0"/>
          </a:p>
        </p:txBody>
      </p:sp>
    </p:spTree>
    <p:extLst>
      <p:ext uri="{BB962C8B-B14F-4D97-AF65-F5344CB8AC3E}">
        <p14:creationId xmlns:p14="http://schemas.microsoft.com/office/powerpoint/2010/main" val="94000665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القرار الدولي رقم 1973</a:t>
            </a:r>
            <a:endParaRPr lang="en-US" dirty="0"/>
          </a:p>
        </p:txBody>
      </p:sp>
      <p:sp>
        <p:nvSpPr>
          <p:cNvPr id="3" name="Content Placeholder 2"/>
          <p:cNvSpPr>
            <a:spLocks noGrp="1"/>
          </p:cNvSpPr>
          <p:nvPr>
            <p:ph idx="1"/>
          </p:nvPr>
        </p:nvSpPr>
        <p:spPr/>
        <p:txBody>
          <a:bodyPr/>
          <a:lstStyle/>
          <a:p>
            <a:r>
              <a:rPr lang="ar-BH" dirty="0" smtClean="0"/>
              <a:t>في 17 آذار 2011 أقر مجلس الأمن قرار يجيز قصف ليبيا لإنقاذ السكان من مذابح القذافي</a:t>
            </a:r>
          </a:p>
          <a:p>
            <a:r>
              <a:rPr lang="ar-BH" dirty="0" smtClean="0"/>
              <a:t>استند القرار إلى «الهجمات الواسعة والمنظمة ضد السكان المدنيين والتي قد ترقى إلى جرائم ضد الإنسانية»</a:t>
            </a:r>
          </a:p>
          <a:p>
            <a:r>
              <a:rPr lang="ar-BH" dirty="0" smtClean="0"/>
              <a:t>وأدان «استمرار استخدام القوات الليبية للمرتزقة»</a:t>
            </a:r>
          </a:p>
          <a:p>
            <a:r>
              <a:rPr lang="ar-BH" dirty="0" smtClean="0">
                <a:hlinkClick r:id="rId2"/>
              </a:rPr>
              <a:t>نص القرار ومحضر الجلسة</a:t>
            </a:r>
            <a:endParaRPr lang="ar-BH" dirty="0" smtClean="0"/>
          </a:p>
          <a:p>
            <a:endParaRPr lang="en-US" dirty="0"/>
          </a:p>
        </p:txBody>
      </p:sp>
    </p:spTree>
    <p:extLst>
      <p:ext uri="{BB962C8B-B14F-4D97-AF65-F5344CB8AC3E}">
        <p14:creationId xmlns:p14="http://schemas.microsoft.com/office/powerpoint/2010/main" val="2860745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متابعات بوشويقير</a:t>
            </a:r>
            <a:endParaRPr lang="en-US" dirty="0"/>
          </a:p>
        </p:txBody>
      </p:sp>
      <p:sp>
        <p:nvSpPr>
          <p:cNvPr id="3" name="Content Placeholder 2"/>
          <p:cNvSpPr>
            <a:spLocks noGrp="1"/>
          </p:cNvSpPr>
          <p:nvPr>
            <p:ph idx="1"/>
          </p:nvPr>
        </p:nvSpPr>
        <p:spPr/>
        <p:txBody>
          <a:bodyPr/>
          <a:lstStyle/>
          <a:p>
            <a:r>
              <a:rPr lang="ar-BH" dirty="0" smtClean="0"/>
              <a:t>في 17 آذار (يوم القرار الدولي) أصدر بوشويقير تقريرا يتحدث عن 6000 قتيل في مذابح ارتكبها القذافي وجنوده، وآلاف الجرائم الأخرى بينها 600 حالة اغتصاب.</a:t>
            </a:r>
          </a:p>
          <a:p>
            <a:r>
              <a:rPr lang="ar-BH" dirty="0" smtClean="0"/>
              <a:t>في 31 أيار أصدر بوشويقير تقريرا يتحدث عن 18 ألف قتيل وآلاف المصابين والمهجرين و1600 حالة اغتصاب محملا المسؤولية عن كل هذه الجرائم لجنود القذافي في وقت كانت ليبيا تئن تحت وقع قصف الناتو.</a:t>
            </a:r>
            <a:endParaRPr lang="en-US" dirty="0"/>
          </a:p>
        </p:txBody>
      </p:sp>
    </p:spTree>
    <p:extLst>
      <p:ext uri="{BB962C8B-B14F-4D97-AF65-F5344CB8AC3E}">
        <p14:creationId xmlns:p14="http://schemas.microsoft.com/office/powerpoint/2010/main" val="16365583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قرار الاتهام الدولي</a:t>
            </a:r>
            <a:endParaRPr lang="en-US" dirty="0"/>
          </a:p>
        </p:txBody>
      </p:sp>
      <p:sp>
        <p:nvSpPr>
          <p:cNvPr id="3" name="Content Placeholder 2"/>
          <p:cNvSpPr>
            <a:spLocks noGrp="1"/>
          </p:cNvSpPr>
          <p:nvPr>
            <p:ph idx="1"/>
          </p:nvPr>
        </p:nvSpPr>
        <p:spPr/>
        <p:txBody>
          <a:bodyPr/>
          <a:lstStyle/>
          <a:p>
            <a:r>
              <a:rPr lang="ar-BH" dirty="0" smtClean="0"/>
              <a:t>في 16 أيار أصدر مدعي المحكمة الجنائية الدولية اوكامبو قرار اتهام بحق القذافي وابنه سيف الاسلام ورئيس مخابراته السنوسي بتهمة ارتكاب جرائم بحق الإنسانية.</a:t>
            </a:r>
          </a:p>
          <a:p>
            <a:r>
              <a:rPr lang="ar-BH" dirty="0" smtClean="0"/>
              <a:t>تحدث القرار عن مئات القتلى، وقال أنه لا يمكن إسناد حالات الاختطاف إلى الجيش النظامي أو إلى كتائب القذافي.</a:t>
            </a:r>
          </a:p>
          <a:p>
            <a:r>
              <a:rPr lang="ar-BH" dirty="0" smtClean="0"/>
              <a:t>قبلت المحكمة الجنائية الدولية الدعوى في 27 حزيران 2011</a:t>
            </a:r>
          </a:p>
          <a:p>
            <a:r>
              <a:rPr lang="ar-BH" dirty="0" smtClean="0"/>
              <a:t>في اليوم التالي عقد أوكامبو مؤتمرا صحفيا، وفيه طالبته صحفية بإعطاء مثال واحد عن مذبحة واحدة من المذابح التي حقق فيها، مع تحديد المكان والزمان وعدد القتلى، ولكن أوكامبو رفض إعطاء مثال وأحال الصحفية إلى قرار الاتهام.</a:t>
            </a:r>
          </a:p>
          <a:p>
            <a:r>
              <a:rPr lang="ar-BH" dirty="0" smtClean="0"/>
              <a:t>قرار الاتهام يحوي تقاريرا من فوكس نيوز، ويستند إلى بيانات بوشويقير، بدون أي تحقيق جنائي حقيقي.</a:t>
            </a:r>
          </a:p>
          <a:p>
            <a:endParaRPr lang="ar-BH" dirty="0" smtClean="0"/>
          </a:p>
          <a:p>
            <a:endParaRPr lang="ar-BH" dirty="0" smtClean="0"/>
          </a:p>
          <a:p>
            <a:endParaRPr lang="ar-BH" dirty="0" smtClean="0"/>
          </a:p>
          <a:p>
            <a:endParaRPr lang="en-US" dirty="0"/>
          </a:p>
        </p:txBody>
      </p:sp>
    </p:spTree>
    <p:extLst>
      <p:ext uri="{BB962C8B-B14F-4D97-AF65-F5344CB8AC3E}">
        <p14:creationId xmlns:p14="http://schemas.microsoft.com/office/powerpoint/2010/main" val="3787697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مقابلة بوشويقير في فيلم «الحرب الإنسانية»</a:t>
            </a:r>
            <a:endParaRPr lang="en-US" dirty="0"/>
          </a:p>
        </p:txBody>
      </p:sp>
      <p:sp>
        <p:nvSpPr>
          <p:cNvPr id="3" name="Content Placeholder 2"/>
          <p:cNvSpPr>
            <a:spLocks noGrp="1"/>
          </p:cNvSpPr>
          <p:nvPr>
            <p:ph idx="1"/>
          </p:nvPr>
        </p:nvSpPr>
        <p:spPr/>
        <p:txBody>
          <a:bodyPr/>
          <a:lstStyle/>
          <a:p>
            <a:r>
              <a:rPr lang="ar-BH" dirty="0" smtClean="0"/>
              <a:t>في مقابلة مع فيلم «</a:t>
            </a:r>
            <a:r>
              <a:rPr lang="en-US" dirty="0" smtClean="0"/>
              <a:t>The Humanitarian War</a:t>
            </a:r>
            <a:r>
              <a:rPr lang="ar-BH" dirty="0" smtClean="0"/>
              <a:t>» الوثائقي في تموز 2011، اعترف بوشويقير بأنه لا يوجد أي دليل على أية مذابح نفذها القذافي.</a:t>
            </a:r>
          </a:p>
          <a:p>
            <a:r>
              <a:rPr lang="ar-BH" dirty="0" smtClean="0"/>
              <a:t>إضافة لذلك زعم بوشويقير أن مصدر المعلومات عن هذه المذابح هو رئيس وزراء المجلس الانتقالي الليبي محمود جبريل.</a:t>
            </a:r>
          </a:p>
          <a:p>
            <a:r>
              <a:rPr lang="ar-BH" dirty="0" smtClean="0"/>
              <a:t>زعم بوشويقير أنه يعرف عائلات ضحايا الاغتصاب، ولكن معلوماته تعتمد على روايات شفهية لا تشكل دليلا بالنسبة للمحكمة الدولية.</a:t>
            </a:r>
          </a:p>
          <a:p>
            <a:r>
              <a:rPr lang="ar-BH" dirty="0" smtClean="0"/>
              <a:t>وجه المحاور سؤالا مباشرا: هل يمكنك تقديم أي دليل على أرقام القتلى؟ فأجاب بوشويقير «لا يوجد أي دليل» وأضاف «أريد أن أؤكد أنه لا توجد أية وثيقة»</a:t>
            </a:r>
          </a:p>
          <a:p>
            <a:r>
              <a:rPr lang="ar-BH" dirty="0" smtClean="0">
                <a:hlinkClick r:id="rId2"/>
              </a:rPr>
              <a:t>شاهد الفيلم</a:t>
            </a:r>
            <a:endParaRPr lang="en-US" dirty="0"/>
          </a:p>
        </p:txBody>
      </p:sp>
    </p:spTree>
    <p:extLst>
      <p:ext uri="{BB962C8B-B14F-4D97-AF65-F5344CB8AC3E}">
        <p14:creationId xmlns:p14="http://schemas.microsoft.com/office/powerpoint/2010/main" val="417131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ar-BH" dirty="0" smtClean="0"/>
              <a:t>تم تدمير ليبيا بناء على أساطير </a:t>
            </a:r>
            <a:br>
              <a:rPr lang="ar-BH" dirty="0" smtClean="0"/>
            </a:br>
            <a:r>
              <a:rPr lang="ar-BH" dirty="0" smtClean="0"/>
              <a:t>وتم استحمار العالم ليصدق أنها حقائق</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937493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الحقائق</a:t>
            </a:r>
            <a:endParaRPr lang="en-US" dirty="0"/>
          </a:p>
        </p:txBody>
      </p:sp>
      <p:sp>
        <p:nvSpPr>
          <p:cNvPr id="5" name="Content Placeholder 4"/>
          <p:cNvSpPr>
            <a:spLocks noGrp="1"/>
          </p:cNvSpPr>
          <p:nvPr>
            <p:ph idx="1"/>
          </p:nvPr>
        </p:nvSpPr>
        <p:spPr/>
        <p:txBody>
          <a:bodyPr/>
          <a:lstStyle/>
          <a:p>
            <a:r>
              <a:rPr lang="ar-BH" dirty="0" smtClean="0"/>
              <a:t>لا يوجد أي دليل على أية جرائم ارتكبها القذافي</a:t>
            </a:r>
          </a:p>
          <a:p>
            <a:r>
              <a:rPr lang="ar-BH" dirty="0" smtClean="0"/>
              <a:t>هناك أدلة دامغة على جرائم ارتكبها الثوار ونسبت لقوات القذافي وقد وثقتها منظمة العفو الدولية ومنظمات أخرى وصحفيون مستقلون</a:t>
            </a:r>
          </a:p>
          <a:p>
            <a:r>
              <a:rPr lang="ar-BH" dirty="0" smtClean="0"/>
              <a:t>اعترف بوشويقير بتزوير الحقائق، ولكن من صدقوه وكرروا أكاذيبه لم يعترفوا بذلك حتى الآن</a:t>
            </a:r>
          </a:p>
          <a:p>
            <a:endParaRPr lang="en-US" dirty="0"/>
          </a:p>
        </p:txBody>
      </p:sp>
    </p:spTree>
    <p:extLst>
      <p:ext uri="{BB962C8B-B14F-4D97-AF65-F5344CB8AC3E}">
        <p14:creationId xmlns:p14="http://schemas.microsoft.com/office/powerpoint/2010/main" val="9037276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تاريخ بوشويقير</a:t>
            </a:r>
            <a:endParaRPr lang="en-US" dirty="0"/>
          </a:p>
        </p:txBody>
      </p:sp>
      <p:sp>
        <p:nvSpPr>
          <p:cNvPr id="3" name="Content Placeholder 2"/>
          <p:cNvSpPr>
            <a:spLocks noGrp="1"/>
          </p:cNvSpPr>
          <p:nvPr>
            <p:ph idx="1"/>
          </p:nvPr>
        </p:nvSpPr>
        <p:spPr/>
        <p:txBody>
          <a:bodyPr/>
          <a:lstStyle/>
          <a:p>
            <a:r>
              <a:rPr lang="ar-BH" dirty="0" smtClean="0"/>
              <a:t>حصل بوشويقير على الدكتوراه من جامعة جورج واشنطن بإشراف برنارد رايش</a:t>
            </a:r>
          </a:p>
          <a:p>
            <a:r>
              <a:rPr lang="ar-BH" dirty="0" smtClean="0"/>
              <a:t>أطروحته نشرت عام 1979 في كتاب بعنوان «استخدام النفط كسلاح، دراسة لحالة المقاطعة العربية في عام 1973»</a:t>
            </a:r>
          </a:p>
          <a:p>
            <a:r>
              <a:rPr lang="ar-BH" dirty="0" smtClean="0"/>
              <a:t>أطروحته ساهمت في وضع أساس السياسة الأمريكية حول الشرق الأوسط وإيران وفنزويلا</a:t>
            </a:r>
          </a:p>
          <a:p>
            <a:r>
              <a:rPr lang="ar-BH" dirty="0" smtClean="0"/>
              <a:t>برنارد رايش، المشرف على الأطروحة، عمل مدرسا في كلية استخبارات وزارة الدفاع الأمريكية، مدرسة عمليات سلاح الجو الأمريكي، كلية حرب سلاح المارينز، وكلية شيلواه في تل أبيب. ويعتبر حاليا من كبار منظري «الشرق الأوسط الجديد» و «شمال افريقيا الجديد»</a:t>
            </a:r>
          </a:p>
          <a:p>
            <a:r>
              <a:rPr lang="ar-BH" dirty="0" smtClean="0">
                <a:hlinkClick r:id="rId2"/>
              </a:rPr>
              <a:t>المرجع: موقع جلوبال ريسيرتش</a:t>
            </a:r>
            <a:endParaRPr lang="en-US" dirty="0"/>
          </a:p>
        </p:txBody>
      </p:sp>
    </p:spTree>
    <p:extLst>
      <p:ext uri="{BB962C8B-B14F-4D97-AF65-F5344CB8AC3E}">
        <p14:creationId xmlns:p14="http://schemas.microsoft.com/office/powerpoint/2010/main" val="3102580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منظمة بوشويقير</a:t>
            </a:r>
            <a:endParaRPr lang="en-US" dirty="0"/>
          </a:p>
        </p:txBody>
      </p:sp>
      <p:sp>
        <p:nvSpPr>
          <p:cNvPr id="3" name="Content Placeholder 2"/>
          <p:cNvSpPr>
            <a:spLocks noGrp="1"/>
          </p:cNvSpPr>
          <p:nvPr>
            <p:ph idx="1"/>
          </p:nvPr>
        </p:nvSpPr>
        <p:spPr/>
        <p:txBody>
          <a:bodyPr/>
          <a:lstStyle/>
          <a:p>
            <a:r>
              <a:rPr lang="ar-BH" dirty="0" smtClean="0"/>
              <a:t>في ظل قصف الناتو، استلم اثنان من الناشطين في منظمة بوشويقير وزارتين سياديتين في الحكومة الجديدة.</a:t>
            </a:r>
          </a:p>
          <a:p>
            <a:pPr lvl="1"/>
            <a:r>
              <a:rPr lang="ar-BH" dirty="0" smtClean="0"/>
              <a:t>علي الترهوني أصبح وزير المالية والنفط</a:t>
            </a:r>
          </a:p>
          <a:p>
            <a:pPr lvl="1"/>
            <a:r>
              <a:rPr lang="ar-BH" dirty="0" smtClean="0"/>
              <a:t>محمود شمام أصبح وزير الإعلام</a:t>
            </a:r>
          </a:p>
          <a:p>
            <a:r>
              <a:rPr lang="ar-BH" dirty="0" smtClean="0"/>
              <a:t>بوشويقير نفسه أصبح سفير ليبيا في سويسرا</a:t>
            </a:r>
          </a:p>
          <a:p>
            <a:r>
              <a:rPr lang="ar-BH" dirty="0" smtClean="0"/>
              <a:t>هناك إشارات متعددة إلى أن الرابطة الليبية لحقوق الإنسان ترتبط مع المجلس الانتقالي الليبي بعلاقات وطيدة، ولكن حتى لو لم تثبت هذه العلاقة بدليل قاطع، فقد كان دور المنظمة كبيرا جدا في دعم المجلس الانتقالي وتسويق أكاذيبه.</a:t>
            </a:r>
          </a:p>
          <a:p>
            <a:endParaRPr lang="ar-BH" dirty="0" smtClean="0"/>
          </a:p>
          <a:p>
            <a:pPr lvl="1"/>
            <a:endParaRPr lang="en-US" dirty="0"/>
          </a:p>
        </p:txBody>
      </p:sp>
    </p:spTree>
    <p:extLst>
      <p:ext uri="{BB962C8B-B14F-4D97-AF65-F5344CB8AC3E}">
        <p14:creationId xmlns:p14="http://schemas.microsoft.com/office/powerpoint/2010/main" val="565970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لنتعلم من التاريخ</a:t>
            </a:r>
            <a:endParaRPr lang="en-US" dirty="0"/>
          </a:p>
        </p:txBody>
      </p:sp>
      <p:sp>
        <p:nvSpPr>
          <p:cNvPr id="5" name="Text Placeholder 4"/>
          <p:cNvSpPr>
            <a:spLocks noGrp="1"/>
          </p:cNvSpPr>
          <p:nvPr>
            <p:ph type="body" idx="1"/>
          </p:nvPr>
        </p:nvSpPr>
        <p:spPr/>
        <p:txBody>
          <a:bodyPr>
            <a:noAutofit/>
          </a:bodyPr>
          <a:lstStyle/>
          <a:p>
            <a:r>
              <a:rPr lang="ar-BH" sz="3200" b="1" dirty="0" smtClean="0"/>
              <a:t>في سوريا</a:t>
            </a:r>
            <a:endParaRPr lang="en-US" sz="3200" b="1" dirty="0"/>
          </a:p>
        </p:txBody>
      </p:sp>
      <p:sp>
        <p:nvSpPr>
          <p:cNvPr id="6" name="Content Placeholder 5"/>
          <p:cNvSpPr>
            <a:spLocks noGrp="1"/>
          </p:cNvSpPr>
          <p:nvPr>
            <p:ph sz="half" idx="2"/>
          </p:nvPr>
        </p:nvSpPr>
        <p:spPr/>
        <p:txBody>
          <a:bodyPr/>
          <a:lstStyle/>
          <a:p>
            <a:r>
              <a:rPr lang="ar-BH" dirty="0" smtClean="0"/>
              <a:t>المرصد السوري لحقوق الإنسان</a:t>
            </a:r>
          </a:p>
          <a:p>
            <a:r>
              <a:rPr lang="ar-BH" dirty="0" smtClean="0"/>
              <a:t>رامي عبد الرحمن</a:t>
            </a:r>
          </a:p>
          <a:p>
            <a:r>
              <a:rPr lang="ar-BH" dirty="0" smtClean="0"/>
              <a:t>يقيم في بريطانيا</a:t>
            </a:r>
          </a:p>
          <a:p>
            <a:r>
              <a:rPr lang="ar-BH" dirty="0" smtClean="0"/>
              <a:t>ينفذ حملة تزوير هائلة بدون أي اهتمام بالمصداقية</a:t>
            </a:r>
          </a:p>
          <a:p>
            <a:r>
              <a:rPr lang="ar-BH" dirty="0"/>
              <a:t>ورغم ذلك، يتابع الإعلام العالمي نقل </a:t>
            </a:r>
            <a:r>
              <a:rPr lang="ar-BH" dirty="0" smtClean="0"/>
              <a:t>أكاذيبه</a:t>
            </a:r>
          </a:p>
          <a:p>
            <a:endParaRPr lang="en-US" dirty="0"/>
          </a:p>
        </p:txBody>
      </p:sp>
      <p:sp>
        <p:nvSpPr>
          <p:cNvPr id="7" name="Text Placeholder 6"/>
          <p:cNvSpPr>
            <a:spLocks noGrp="1"/>
          </p:cNvSpPr>
          <p:nvPr>
            <p:ph type="body" sz="quarter" idx="3"/>
          </p:nvPr>
        </p:nvSpPr>
        <p:spPr/>
        <p:txBody>
          <a:bodyPr>
            <a:noAutofit/>
          </a:bodyPr>
          <a:lstStyle/>
          <a:p>
            <a:r>
              <a:rPr lang="ar-BH" sz="3200" b="1" dirty="0" smtClean="0"/>
              <a:t>في ليبيا</a:t>
            </a:r>
            <a:endParaRPr lang="en-US" sz="3200" b="1" dirty="0"/>
          </a:p>
        </p:txBody>
      </p:sp>
      <p:sp>
        <p:nvSpPr>
          <p:cNvPr id="8" name="Content Placeholder 7"/>
          <p:cNvSpPr>
            <a:spLocks noGrp="1"/>
          </p:cNvSpPr>
          <p:nvPr>
            <p:ph sz="quarter" idx="4"/>
          </p:nvPr>
        </p:nvSpPr>
        <p:spPr/>
        <p:txBody>
          <a:bodyPr/>
          <a:lstStyle/>
          <a:p>
            <a:r>
              <a:rPr lang="ar-BH" dirty="0" smtClean="0"/>
              <a:t>اللجنة الليبية لحقوق الإنسان</a:t>
            </a:r>
          </a:p>
          <a:p>
            <a:r>
              <a:rPr lang="ar-BH" dirty="0" smtClean="0"/>
              <a:t>سليمان بوشويقير</a:t>
            </a:r>
          </a:p>
          <a:p>
            <a:r>
              <a:rPr lang="ar-BH" dirty="0" smtClean="0"/>
              <a:t>يقيم في سويسرا</a:t>
            </a:r>
          </a:p>
          <a:p>
            <a:r>
              <a:rPr lang="ar-BH" dirty="0" smtClean="0"/>
              <a:t>ينفذ حملة تزوير هائلة بدون أي اهتمام بالمصداقية</a:t>
            </a:r>
          </a:p>
          <a:p>
            <a:r>
              <a:rPr lang="ar-BH" dirty="0" smtClean="0"/>
              <a:t>ورغم ذلك، يتابع الإعلام العالمي نقل أكاذيبه</a:t>
            </a:r>
            <a:endParaRPr lang="en-US" dirty="0"/>
          </a:p>
        </p:txBody>
      </p:sp>
    </p:spTree>
    <p:extLst>
      <p:ext uri="{BB962C8B-B14F-4D97-AF65-F5344CB8AC3E}">
        <p14:creationId xmlns:p14="http://schemas.microsoft.com/office/powerpoint/2010/main" val="3393134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لنتعلم من التاريخ</a:t>
            </a:r>
            <a:endParaRPr lang="en-US" dirty="0"/>
          </a:p>
        </p:txBody>
      </p:sp>
      <p:sp>
        <p:nvSpPr>
          <p:cNvPr id="3" name="Text Placeholder 2"/>
          <p:cNvSpPr>
            <a:spLocks noGrp="1"/>
          </p:cNvSpPr>
          <p:nvPr>
            <p:ph type="body" idx="1"/>
          </p:nvPr>
        </p:nvSpPr>
        <p:spPr>
          <a:noFill/>
          <a:ln>
            <a:noFill/>
          </a:ln>
          <a:effectLst/>
        </p:spPr>
        <p:txBody>
          <a:bodyPr vert="horz" lIns="91440" tIns="45720" rIns="91440" bIns="45720" rtlCol="0" anchor="ctr">
            <a:noAutofit/>
          </a:bodyPr>
          <a:lstStyle/>
          <a:p>
            <a:r>
              <a:rPr lang="ar-BH" sz="3200" b="1" dirty="0"/>
              <a:t>سوريا</a:t>
            </a:r>
            <a:endParaRPr lang="en-US" sz="3200" b="1" dirty="0"/>
          </a:p>
        </p:txBody>
      </p:sp>
      <p:sp>
        <p:nvSpPr>
          <p:cNvPr id="4" name="Content Placeholder 3"/>
          <p:cNvSpPr>
            <a:spLocks noGrp="1"/>
          </p:cNvSpPr>
          <p:nvPr>
            <p:ph sz="half" idx="2"/>
          </p:nvPr>
        </p:nvSpPr>
        <p:spPr/>
        <p:txBody>
          <a:bodyPr/>
          <a:lstStyle/>
          <a:p>
            <a:r>
              <a:rPr lang="ar-BH" dirty="0"/>
              <a:t>النظام يقتل المتظاهرين السلميين</a:t>
            </a:r>
          </a:p>
          <a:p>
            <a:r>
              <a:rPr lang="ar-BH" dirty="0"/>
              <a:t>النظام يقصف المدن بالمدفعية</a:t>
            </a:r>
          </a:p>
          <a:p>
            <a:r>
              <a:rPr lang="ar-BH" dirty="0"/>
              <a:t>النظام يرتكب عمليات اغتصاب</a:t>
            </a:r>
          </a:p>
          <a:p>
            <a:r>
              <a:rPr lang="ar-BH" dirty="0"/>
              <a:t>النظام يستخدم ميليشيات </a:t>
            </a:r>
            <a:r>
              <a:rPr lang="ar-BH" dirty="0" smtClean="0"/>
              <a:t>الشبيحة</a:t>
            </a:r>
          </a:p>
          <a:p>
            <a:r>
              <a:rPr lang="ar-BH" dirty="0"/>
              <a:t>النظام يقتل الجنود الذين يرفضون تنفيذ </a:t>
            </a:r>
            <a:r>
              <a:rPr lang="ar-BH" dirty="0" smtClean="0"/>
              <a:t>الأوامر</a:t>
            </a:r>
            <a:endParaRPr lang="ar-BH" dirty="0"/>
          </a:p>
          <a:p>
            <a:endParaRPr lang="en-US" dirty="0"/>
          </a:p>
        </p:txBody>
      </p:sp>
      <p:sp>
        <p:nvSpPr>
          <p:cNvPr id="5" name="Text Placeholder 4"/>
          <p:cNvSpPr>
            <a:spLocks noGrp="1"/>
          </p:cNvSpPr>
          <p:nvPr>
            <p:ph type="body" sz="quarter" idx="3"/>
          </p:nvPr>
        </p:nvSpPr>
        <p:spPr>
          <a:noFill/>
          <a:ln>
            <a:noFill/>
          </a:ln>
          <a:effectLst/>
        </p:spPr>
        <p:txBody>
          <a:bodyPr vert="horz" lIns="91440" tIns="45720" rIns="91440" bIns="45720" rtlCol="0" anchor="ctr">
            <a:noAutofit/>
          </a:bodyPr>
          <a:lstStyle/>
          <a:p>
            <a:r>
              <a:rPr lang="ar-BH" sz="3200" b="1" dirty="0"/>
              <a:t>ليبيا</a:t>
            </a:r>
            <a:endParaRPr lang="en-US" sz="3200" b="1" dirty="0"/>
          </a:p>
        </p:txBody>
      </p:sp>
      <p:sp>
        <p:nvSpPr>
          <p:cNvPr id="6" name="Content Placeholder 5"/>
          <p:cNvSpPr>
            <a:spLocks noGrp="1"/>
          </p:cNvSpPr>
          <p:nvPr>
            <p:ph sz="quarter" idx="4"/>
          </p:nvPr>
        </p:nvSpPr>
        <p:spPr/>
        <p:txBody>
          <a:bodyPr/>
          <a:lstStyle/>
          <a:p>
            <a:r>
              <a:rPr lang="ar-BH" dirty="0" smtClean="0"/>
              <a:t>النظام يقتل المتظاهرين السلميين</a:t>
            </a:r>
          </a:p>
          <a:p>
            <a:r>
              <a:rPr lang="ar-BH" dirty="0" smtClean="0"/>
              <a:t>النظام يقصف المدن بالمدفعية</a:t>
            </a:r>
          </a:p>
          <a:p>
            <a:r>
              <a:rPr lang="ar-BH" dirty="0" smtClean="0"/>
              <a:t>النظام يرتكب عمليات اغتصاب</a:t>
            </a:r>
          </a:p>
          <a:p>
            <a:r>
              <a:rPr lang="ar-BH" dirty="0" smtClean="0"/>
              <a:t>النظام يستخدم ميليشيات مرتزقة</a:t>
            </a:r>
          </a:p>
          <a:p>
            <a:r>
              <a:rPr lang="ar-BH" dirty="0" smtClean="0"/>
              <a:t>النظام يقتل الجنود الذين يرفضون تنفيذ الأوامر</a:t>
            </a:r>
          </a:p>
        </p:txBody>
      </p:sp>
    </p:spTree>
    <p:extLst>
      <p:ext uri="{BB962C8B-B14F-4D97-AF65-F5344CB8AC3E}">
        <p14:creationId xmlns:p14="http://schemas.microsoft.com/office/powerpoint/2010/main" val="174834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ar-BH" dirty="0" smtClean="0"/>
              <a:t>اعتمدت الحرب على ليبيا على تلفيقات تقول أن القذافي يقتل شعبه</a:t>
            </a:r>
            <a:endParaRPr lang="en-US" dirty="0"/>
          </a:p>
        </p:txBody>
      </p:sp>
      <p:sp>
        <p:nvSpPr>
          <p:cNvPr id="5" name="Text Placeholder 4"/>
          <p:cNvSpPr>
            <a:spLocks noGrp="1"/>
          </p:cNvSpPr>
          <p:nvPr>
            <p:ph type="body" idx="1"/>
          </p:nvPr>
        </p:nvSpPr>
        <p:spPr/>
        <p:txBody>
          <a:bodyPr/>
          <a:lstStyle/>
          <a:p>
            <a:r>
              <a:rPr lang="ar-BH" dirty="0" smtClean="0"/>
              <a:t>راجع الحلقة الرابعة عن أسطورة مرتزقة القذافي</a:t>
            </a:r>
            <a:endParaRPr lang="en-US" dirty="0"/>
          </a:p>
        </p:txBody>
      </p:sp>
    </p:spTree>
    <p:extLst>
      <p:ext uri="{BB962C8B-B14F-4D97-AF65-F5344CB8AC3E}">
        <p14:creationId xmlns:p14="http://schemas.microsoft.com/office/powerpoint/2010/main" val="34427593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BH" dirty="0" smtClean="0"/>
              <a:t>نفس الأكاذيب التي استخدمت لاستحمار الجماهير في ليبيا يعاد استخدامها في سوريا</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629299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a:spLocks noGrp="1"/>
          </p:cNvSpPr>
          <p:nvPr/>
        </p:nvSpPr>
        <p:spPr>
          <a:xfrm>
            <a:off x="1444978" y="2031293"/>
            <a:ext cx="6254044" cy="1362075"/>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4000" b="0" kern="1200" cap="none"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BH" b="1" dirty="0" smtClean="0"/>
              <a:t>لا تصدقوا فورا</a:t>
            </a:r>
            <a:r>
              <a:rPr lang="ar-BH" b="1" dirty="0"/>
              <a:t/>
            </a:r>
            <a:br>
              <a:rPr lang="ar-BH" b="1" dirty="0"/>
            </a:br>
            <a:r>
              <a:rPr lang="ar-BH" b="1" dirty="0" smtClean="0"/>
              <a:t>تحققوا بأنفسكم</a:t>
            </a:r>
            <a:endParaRPr lang="en-US" b="1" dirty="0"/>
          </a:p>
        </p:txBody>
      </p:sp>
      <p:sp>
        <p:nvSpPr>
          <p:cNvPr id="7" name="Text Placeholder 4"/>
          <p:cNvSpPr>
            <a:spLocks noGrp="1"/>
          </p:cNvSpPr>
          <p:nvPr/>
        </p:nvSpPr>
        <p:spPr>
          <a:xfrm>
            <a:off x="1456266" y="3517197"/>
            <a:ext cx="6231467" cy="1309511"/>
          </a:xfrm>
          <a:prstGeom prst="rect">
            <a:avLst/>
          </a:prstGeom>
        </p:spPr>
        <p:txBody>
          <a:bodyPr vert="horz" lIns="91440" tIns="45720" rIns="91440" bIns="45720" rtlCol="0" anchor="t">
            <a:normAutofit/>
          </a:bodyPr>
          <a:lstStyle>
            <a:lvl1pPr marL="0" indent="0" algn="ctr" defTabSz="914400" rtl="0" eaLnBrk="1" latinLnBrk="0" hangingPunct="1">
              <a:spcBef>
                <a:spcPct val="20000"/>
              </a:spcBef>
              <a:buClr>
                <a:schemeClr val="accent2"/>
              </a:buClr>
              <a:buSzPct val="85000"/>
              <a:buFont typeface="Brush Script MT" pitchFamily="66" charset="0"/>
              <a:buNone/>
              <a:defRPr sz="2000"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SzPct val="85000"/>
              <a:buFont typeface="Brush Script MT" pitchFamily="66"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accent2"/>
              </a:buClr>
              <a:buSzPct val="85000"/>
              <a:buFont typeface="Brush Script MT" pitchFamily="66"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accent2"/>
              </a:buClr>
              <a:buSzPct val="85000"/>
              <a:buFont typeface="Brush Script MT" pitchFamily="66" charset="0"/>
              <a:buNone/>
              <a:defRPr sz="1400" kern="1200">
                <a:solidFill>
                  <a:schemeClr val="tx1">
                    <a:tint val="75000"/>
                  </a:schemeClr>
                </a:solidFill>
                <a:latin typeface="+mn-lt"/>
                <a:ea typeface="+mn-ea"/>
                <a:cs typeface="+mn-cs"/>
              </a:defRPr>
            </a:lvl9pPr>
          </a:lstStyle>
          <a:p>
            <a:r>
              <a:rPr lang="ar-BH" dirty="0" smtClean="0"/>
              <a:t>الأيهم صالح</a:t>
            </a:r>
          </a:p>
          <a:p>
            <a:r>
              <a:rPr lang="en-US" dirty="0" smtClean="0"/>
              <a:t>www.alayham.com</a:t>
            </a:r>
            <a:endParaRPr lang="en-US" dirty="0"/>
          </a:p>
        </p:txBody>
      </p:sp>
    </p:spTree>
    <p:extLst>
      <p:ext uri="{BB962C8B-B14F-4D97-AF65-F5344CB8AC3E}">
        <p14:creationId xmlns:p14="http://schemas.microsoft.com/office/powerpoint/2010/main" val="365739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BH" dirty="0" smtClean="0"/>
              <a:t>متى ظهرت الكذبة</a:t>
            </a:r>
            <a:endParaRPr lang="en-US" dirty="0"/>
          </a:p>
        </p:txBody>
      </p:sp>
      <p:sp>
        <p:nvSpPr>
          <p:cNvPr id="5" name="Content Placeholder 4"/>
          <p:cNvSpPr>
            <a:spLocks noGrp="1"/>
          </p:cNvSpPr>
          <p:nvPr>
            <p:ph idx="1"/>
          </p:nvPr>
        </p:nvSpPr>
        <p:spPr/>
        <p:txBody>
          <a:bodyPr/>
          <a:lstStyle/>
          <a:p>
            <a:r>
              <a:rPr lang="ar-BH" dirty="0" smtClean="0"/>
              <a:t>في شباط 2011 روجت وسائل الإعلام تقارير مختلفة عن مجازر ترتكبها قوات تابعة للقذافي وقوات مرتزقة بحق متظاهرين مفترضين في ليبيا</a:t>
            </a:r>
          </a:p>
          <a:p>
            <a:r>
              <a:rPr lang="ar-BH" dirty="0" smtClean="0"/>
              <a:t>ترددت هذه المزاعم لعدة أسابيع بدون دليل حقيقي عليها.</a:t>
            </a:r>
          </a:p>
          <a:p>
            <a:r>
              <a:rPr lang="ar-BH" dirty="0" smtClean="0"/>
              <a:t>في 21 شباط 2011 قام سليمان بوشويقير، الأمين العام للرابطة الليبية لحقوق الإنسان، بإعداد رسالة إلى الرئيس الأمريكي والمفوضة الأوروبية والأمين العام للأمم المتحدة، وتبنت الرسالة 70 منظمة غير حكومية.</a:t>
            </a:r>
          </a:p>
          <a:p>
            <a:r>
              <a:rPr lang="ar-BH" dirty="0" smtClean="0"/>
              <a:t>هذه الرسالة أصبحت المرجع الأساسي لكل رواية أن «القذافي يقتل شعبه»</a:t>
            </a:r>
          </a:p>
          <a:p>
            <a:r>
              <a:rPr lang="ar-BH" dirty="0" smtClean="0">
                <a:hlinkClick r:id="rId2"/>
              </a:rPr>
              <a:t>نص الرسالة الأصلي هنا</a:t>
            </a:r>
            <a:endParaRPr lang="en-US" dirty="0"/>
          </a:p>
        </p:txBody>
      </p:sp>
    </p:spTree>
    <p:extLst>
      <p:ext uri="{BB962C8B-B14F-4D97-AF65-F5344CB8AC3E}">
        <p14:creationId xmlns:p14="http://schemas.microsoft.com/office/powerpoint/2010/main" val="2957493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رسالة بوشويقير</a:t>
            </a:r>
            <a:endParaRPr lang="en-US" dirty="0"/>
          </a:p>
        </p:txBody>
      </p:sp>
      <p:sp>
        <p:nvSpPr>
          <p:cNvPr id="3" name="Content Placeholder 2"/>
          <p:cNvSpPr>
            <a:spLocks noGrp="1"/>
          </p:cNvSpPr>
          <p:nvPr>
            <p:ph idx="1"/>
          </p:nvPr>
        </p:nvSpPr>
        <p:spPr/>
        <p:txBody>
          <a:bodyPr/>
          <a:lstStyle/>
          <a:p>
            <a:r>
              <a:rPr lang="ar-BH" dirty="0" smtClean="0"/>
              <a:t>تزعم الرسالة أن القذافي قتل في الأيام السابقة لها مئات المتظاهرين السلميين</a:t>
            </a:r>
          </a:p>
          <a:p>
            <a:r>
              <a:rPr lang="ar-BH" dirty="0" smtClean="0"/>
              <a:t>تزعم الرسالة أن طبيبا في بنغازي أحصى جثث 200 قتيل</a:t>
            </a:r>
          </a:p>
          <a:p>
            <a:r>
              <a:rPr lang="ar-BH" dirty="0" smtClean="0"/>
              <a:t>تكرر الرسالة رواية شهود عيان عن مرتزقة أجانب يقومون بعمليات القتل</a:t>
            </a:r>
          </a:p>
          <a:p>
            <a:r>
              <a:rPr lang="ar-BH" dirty="0" smtClean="0"/>
              <a:t>تزعم الرسالة أن المرتزقة وقوات القذافي يستخدمون السكاكين، البنادق، والأسلحة الثقيلة ضد المتظاهرين.</a:t>
            </a:r>
          </a:p>
          <a:p>
            <a:r>
              <a:rPr lang="ar-BH" dirty="0" smtClean="0"/>
              <a:t>تزعم الرسالة أن القناصة يقتلون المتظاهرين السلميين، وأن المدفعية والمروحيات تقصف المظاهرات.</a:t>
            </a:r>
          </a:p>
          <a:p>
            <a:r>
              <a:rPr lang="ar-BH" dirty="0" smtClean="0"/>
              <a:t>تورد الرسالة عددا آخر من الادعاءات عن أعمال يقوم بها جنود موالون للقذافي.</a:t>
            </a:r>
          </a:p>
          <a:p>
            <a:r>
              <a:rPr lang="ar-BH" dirty="0" smtClean="0"/>
              <a:t>لا تقدم الرسالة أي دليل ولا أي مرجع لكل الادعاءات التي تسوقها</a:t>
            </a:r>
          </a:p>
          <a:p>
            <a:endParaRPr lang="en-US" dirty="0"/>
          </a:p>
        </p:txBody>
      </p:sp>
    </p:spTree>
    <p:extLst>
      <p:ext uri="{BB962C8B-B14F-4D97-AF65-F5344CB8AC3E}">
        <p14:creationId xmlns:p14="http://schemas.microsoft.com/office/powerpoint/2010/main" val="2669183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رسالة بوشويقير</a:t>
            </a:r>
            <a:endParaRPr lang="en-US" dirty="0"/>
          </a:p>
        </p:txBody>
      </p:sp>
      <p:sp>
        <p:nvSpPr>
          <p:cNvPr id="3" name="Content Placeholder 2"/>
          <p:cNvSpPr>
            <a:spLocks noGrp="1"/>
          </p:cNvSpPr>
          <p:nvPr>
            <p:ph idx="1"/>
          </p:nvPr>
        </p:nvSpPr>
        <p:spPr/>
        <p:txBody>
          <a:bodyPr/>
          <a:lstStyle/>
          <a:p>
            <a:r>
              <a:rPr lang="ar-BH" dirty="0" smtClean="0"/>
              <a:t>تستنتج الرسالة أن الحكومة الليبية تنتهك حق الحياة على نطاق واسع</a:t>
            </a:r>
          </a:p>
          <a:p>
            <a:r>
              <a:rPr lang="ar-BH" dirty="0" smtClean="0"/>
              <a:t>وأن الحكومة الليبية ترتكب جرائم ضد الإنسانية</a:t>
            </a:r>
          </a:p>
          <a:p>
            <a:r>
              <a:rPr lang="ar-BH" dirty="0" smtClean="0"/>
              <a:t>تطالب الرسالة بتحويل الملف الليبي إلى مجلس الأمن الدولي</a:t>
            </a:r>
          </a:p>
          <a:p>
            <a:r>
              <a:rPr lang="ar-BH" dirty="0" smtClean="0"/>
              <a:t>وتطالب بعقد جلسة خاصة لمجلس حقوق الإنسان في الأمم المتحدة حول ليبيا من أجل:</a:t>
            </a:r>
          </a:p>
          <a:p>
            <a:pPr lvl="1"/>
            <a:r>
              <a:rPr lang="ar-BH" dirty="0" smtClean="0"/>
              <a:t>وقف عضوية ليبيا في المجلس</a:t>
            </a:r>
          </a:p>
          <a:p>
            <a:pPr lvl="1"/>
            <a:r>
              <a:rPr lang="ar-BH" dirty="0" smtClean="0"/>
              <a:t>إدانة ليبيا بتهمة ارتكاب مذابح بحق مواطنيها</a:t>
            </a:r>
          </a:p>
          <a:p>
            <a:pPr lvl="1"/>
            <a:r>
              <a:rPr lang="ar-BH" dirty="0" smtClean="0"/>
              <a:t>إرسال بعثة استقصاء حقائق إلى ليبيا</a:t>
            </a:r>
          </a:p>
          <a:p>
            <a:pPr lvl="1"/>
            <a:r>
              <a:rPr lang="ar-BH" dirty="0" smtClean="0"/>
              <a:t>الطلب من مفوض حقوق الإنسان متابعة الوضع في ليبيا واتخاذ الإجراءات المناسبة</a:t>
            </a:r>
          </a:p>
          <a:p>
            <a:pPr lvl="1"/>
            <a:endParaRPr lang="ar-BH" dirty="0" smtClean="0"/>
          </a:p>
          <a:p>
            <a:endParaRPr lang="en-US" dirty="0"/>
          </a:p>
        </p:txBody>
      </p:sp>
    </p:spTree>
    <p:extLst>
      <p:ext uri="{BB962C8B-B14F-4D97-AF65-F5344CB8AC3E}">
        <p14:creationId xmlns:p14="http://schemas.microsoft.com/office/powerpoint/2010/main" val="2176337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الموقعون على الرسالة</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5297797"/>
              </p:ext>
            </p:extLst>
          </p:nvPr>
        </p:nvGraphicFramePr>
        <p:xfrm>
          <a:off x="323528" y="1484784"/>
          <a:ext cx="8568952" cy="4937760"/>
        </p:xfrm>
        <a:graphic>
          <a:graphicData uri="http://schemas.openxmlformats.org/drawingml/2006/table">
            <a:tbl>
              <a:tblPr firstRow="1" bandRow="1">
                <a:tableStyleId>{2D5ABB26-0587-4C30-8999-92F81FD0307C}</a:tableStyleId>
              </a:tblPr>
              <a:tblGrid>
                <a:gridCol w="4284476"/>
                <a:gridCol w="4284476"/>
              </a:tblGrid>
              <a:tr h="370840">
                <a:tc>
                  <a:txBody>
                    <a:bodyPr/>
                    <a:lstStyle/>
                    <a:p>
                      <a:r>
                        <a:rPr lang="en-US" sz="1800" b="0" i="0" kern="1200" dirty="0" smtClean="0">
                          <a:solidFill>
                            <a:schemeClr val="tx1"/>
                          </a:solidFill>
                          <a:effectLst/>
                          <a:latin typeface="+mn-lt"/>
                          <a:ea typeface="+mn-ea"/>
                          <a:cs typeface="+mn-cs"/>
                        </a:rPr>
                        <a:t>4. Carl </a:t>
                      </a:r>
                      <a:r>
                        <a:rPr lang="en-US" sz="1800" b="0" i="0" kern="1200" dirty="0" err="1" smtClean="0">
                          <a:solidFill>
                            <a:schemeClr val="tx1"/>
                          </a:solidFill>
                          <a:effectLst/>
                          <a:latin typeface="+mn-lt"/>
                          <a:ea typeface="+mn-ea"/>
                          <a:cs typeface="+mn-cs"/>
                        </a:rPr>
                        <a:t>Gershman</a:t>
                      </a:r>
                      <a:r>
                        <a:rPr lang="en-US" sz="1800" b="0" i="0" kern="1200" dirty="0" smtClean="0">
                          <a:solidFill>
                            <a:schemeClr val="tx1"/>
                          </a:solidFill>
                          <a:effectLst/>
                          <a:latin typeface="+mn-lt"/>
                          <a:ea typeface="+mn-ea"/>
                          <a:cs typeface="+mn-cs"/>
                        </a:rPr>
                        <a:t>, President, The National Endowment for Democracy, USA</a:t>
                      </a:r>
                      <a:endParaRPr lang="en-US" dirty="0"/>
                    </a:p>
                  </a:txBody>
                  <a:tcPr/>
                </a:tc>
                <a:tc>
                  <a:txBody>
                    <a:bodyPr/>
                    <a:lstStyle/>
                    <a:p>
                      <a:r>
                        <a:rPr lang="en-US" sz="1800" b="0" i="0" kern="1200" dirty="0" smtClean="0">
                          <a:solidFill>
                            <a:schemeClr val="tx1"/>
                          </a:solidFill>
                          <a:effectLst/>
                          <a:latin typeface="+mn-lt"/>
                          <a:ea typeface="+mn-ea"/>
                          <a:cs typeface="+mn-cs"/>
                        </a:rPr>
                        <a:t>23. </a:t>
                      </a:r>
                      <a:r>
                        <a:rPr lang="en-US" sz="1800" b="0" i="0" kern="1200" dirty="0" err="1" smtClean="0">
                          <a:solidFill>
                            <a:schemeClr val="tx1"/>
                          </a:solidFill>
                          <a:effectLst/>
                          <a:latin typeface="+mn-lt"/>
                          <a:ea typeface="+mn-ea"/>
                          <a:cs typeface="+mn-cs"/>
                        </a:rPr>
                        <a:t>Abdurashid</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Abdulle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Abikar</a:t>
                      </a:r>
                      <a:r>
                        <a:rPr lang="en-US" sz="1800" b="0" i="0" kern="1200" dirty="0" smtClean="0">
                          <a:solidFill>
                            <a:schemeClr val="tx1"/>
                          </a:solidFill>
                          <a:effectLst/>
                          <a:latin typeface="+mn-lt"/>
                          <a:ea typeface="+mn-ea"/>
                          <a:cs typeface="+mn-cs"/>
                        </a:rPr>
                        <a:t>, Center for Youth and Democracy, Somalia</a:t>
                      </a:r>
                      <a:r>
                        <a:rPr lang="en-US" dirty="0" smtClean="0"/>
                        <a:t/>
                      </a:r>
                      <a:br>
                        <a:rPr lang="en-US" dirty="0" smtClean="0"/>
                      </a:br>
                      <a:endParaRPr lang="en-US" dirty="0"/>
                    </a:p>
                  </a:txBody>
                  <a:tcPr/>
                </a:tc>
              </a:tr>
              <a:tr h="370840">
                <a:tc>
                  <a:txBody>
                    <a:bodyPr/>
                    <a:lstStyle/>
                    <a:p>
                      <a:r>
                        <a:rPr lang="en-US" sz="1800" b="0" i="0" kern="1200" dirty="0" smtClean="0">
                          <a:solidFill>
                            <a:schemeClr val="tx1"/>
                          </a:solidFill>
                          <a:effectLst/>
                          <a:latin typeface="+mn-lt"/>
                          <a:ea typeface="+mn-ea"/>
                          <a:cs typeface="+mn-cs"/>
                        </a:rPr>
                        <a:t>8. Frank </a:t>
                      </a:r>
                      <a:r>
                        <a:rPr lang="en-US" sz="1800" b="0" i="0" kern="1200" dirty="0" err="1" smtClean="0">
                          <a:solidFill>
                            <a:schemeClr val="tx1"/>
                          </a:solidFill>
                          <a:effectLst/>
                          <a:latin typeface="+mn-lt"/>
                          <a:ea typeface="+mn-ea"/>
                          <a:cs typeface="+mn-cs"/>
                        </a:rPr>
                        <a:t>Donaghue</a:t>
                      </a:r>
                      <a:r>
                        <a:rPr lang="en-US" sz="1800" b="0" i="0" kern="1200" dirty="0" smtClean="0">
                          <a:solidFill>
                            <a:schemeClr val="tx1"/>
                          </a:solidFill>
                          <a:effectLst/>
                          <a:latin typeface="+mn-lt"/>
                          <a:ea typeface="+mn-ea"/>
                          <a:cs typeface="+mn-cs"/>
                        </a:rPr>
                        <a:t>, Physicians for Human Rights, USA</a:t>
                      </a:r>
                      <a:endParaRPr lang="en-US" dirty="0"/>
                    </a:p>
                  </a:txBody>
                  <a:tcPr/>
                </a:tc>
                <a:tc>
                  <a:txBody>
                    <a:bodyPr/>
                    <a:lstStyle/>
                    <a:p>
                      <a:r>
                        <a:rPr lang="en-US" sz="1800" b="0" i="0" kern="1200" dirty="0" smtClean="0">
                          <a:solidFill>
                            <a:schemeClr val="tx1"/>
                          </a:solidFill>
                          <a:effectLst/>
                          <a:latin typeface="+mn-lt"/>
                          <a:ea typeface="+mn-ea"/>
                          <a:cs typeface="+mn-cs"/>
                        </a:rPr>
                        <a:t>30. Daniel </a:t>
                      </a:r>
                      <a:r>
                        <a:rPr lang="en-US" sz="1800" b="0" i="0" kern="1200" dirty="0" err="1" smtClean="0">
                          <a:solidFill>
                            <a:schemeClr val="tx1"/>
                          </a:solidFill>
                          <a:effectLst/>
                          <a:latin typeface="+mn-lt"/>
                          <a:ea typeface="+mn-ea"/>
                          <a:cs typeface="+mn-cs"/>
                        </a:rPr>
                        <a:t>Feng</a:t>
                      </a:r>
                      <a:r>
                        <a:rPr lang="en-US" sz="1800" b="0" i="0" kern="1200" dirty="0" smtClean="0">
                          <a:solidFill>
                            <a:schemeClr val="tx1"/>
                          </a:solidFill>
                          <a:effectLst/>
                          <a:latin typeface="+mn-lt"/>
                          <a:ea typeface="+mn-ea"/>
                          <a:cs typeface="+mn-cs"/>
                        </a:rPr>
                        <a:t>, Foundation for China in the 21st Century</a:t>
                      </a:r>
                      <a:endParaRPr lang="en-US" dirty="0"/>
                    </a:p>
                  </a:txBody>
                  <a:tcPr/>
                </a:tc>
              </a:tr>
              <a:tr h="370840">
                <a:tc>
                  <a:txBody>
                    <a:bodyPr/>
                    <a:lstStyle/>
                    <a:p>
                      <a:r>
                        <a:rPr lang="en-US" sz="1800" b="0" i="0" kern="1200" dirty="0" smtClean="0">
                          <a:solidFill>
                            <a:schemeClr val="tx1"/>
                          </a:solidFill>
                          <a:effectLst/>
                          <a:latin typeface="+mn-lt"/>
                          <a:ea typeface="+mn-ea"/>
                          <a:cs typeface="+mn-cs"/>
                        </a:rPr>
                        <a:t>17. Sylvia G. </a:t>
                      </a:r>
                      <a:r>
                        <a:rPr lang="en-US" sz="1800" b="0" i="0" kern="1200" dirty="0" err="1" smtClean="0">
                          <a:solidFill>
                            <a:schemeClr val="tx1"/>
                          </a:solidFill>
                          <a:effectLst/>
                          <a:latin typeface="+mn-lt"/>
                          <a:ea typeface="+mn-ea"/>
                          <a:cs typeface="+mn-cs"/>
                        </a:rPr>
                        <a:t>Iriondo</a:t>
                      </a:r>
                      <a:r>
                        <a:rPr lang="en-US" sz="1800" b="0" i="0" kern="1200" dirty="0" smtClean="0">
                          <a:solidFill>
                            <a:schemeClr val="tx1"/>
                          </a:solidFill>
                          <a:effectLst/>
                          <a:latin typeface="+mn-lt"/>
                          <a:ea typeface="+mn-ea"/>
                          <a:cs typeface="+mn-cs"/>
                        </a:rPr>
                        <a:t>, Mothers and Women against Repression (M.A.R. </a:t>
                      </a:r>
                      <a:r>
                        <a:rPr lang="en-US" sz="1800" b="0" i="0" kern="1200" dirty="0" err="1" smtClean="0">
                          <a:solidFill>
                            <a:schemeClr val="tx1"/>
                          </a:solidFill>
                          <a:effectLst/>
                          <a:latin typeface="+mn-lt"/>
                          <a:ea typeface="+mn-ea"/>
                          <a:cs typeface="+mn-cs"/>
                        </a:rPr>
                        <a:t>Por</a:t>
                      </a:r>
                      <a:r>
                        <a:rPr lang="en-US" sz="1800" b="0" i="0" kern="1200" dirty="0" smtClean="0">
                          <a:solidFill>
                            <a:schemeClr val="tx1"/>
                          </a:solidFill>
                          <a:effectLst/>
                          <a:latin typeface="+mn-lt"/>
                          <a:ea typeface="+mn-ea"/>
                          <a:cs typeface="+mn-cs"/>
                        </a:rPr>
                        <a:t> Cuba), USA</a:t>
                      </a:r>
                      <a:endParaRPr lang="en-US" dirty="0"/>
                    </a:p>
                  </a:txBody>
                  <a:tcPr/>
                </a:tc>
                <a:tc>
                  <a:txBody>
                    <a:bodyPr/>
                    <a:lstStyle/>
                    <a:p>
                      <a:r>
                        <a:rPr lang="fr-FR" sz="1800" b="0" i="0" kern="1200" dirty="0" smtClean="0">
                          <a:solidFill>
                            <a:schemeClr val="tx1"/>
                          </a:solidFill>
                          <a:effectLst/>
                          <a:latin typeface="+mn-lt"/>
                          <a:ea typeface="+mn-ea"/>
                          <a:cs typeface="+mn-cs"/>
                        </a:rPr>
                        <a:t>35. </a:t>
                      </a:r>
                      <a:r>
                        <a:rPr lang="fr-FR" sz="1800" b="0" i="0" kern="1200" dirty="0" err="1" smtClean="0">
                          <a:solidFill>
                            <a:schemeClr val="tx1"/>
                          </a:solidFill>
                          <a:effectLst/>
                          <a:latin typeface="+mn-lt"/>
                          <a:ea typeface="+mn-ea"/>
                          <a:cs typeface="+mn-cs"/>
                        </a:rPr>
                        <a:t>Sekou</a:t>
                      </a:r>
                      <a:r>
                        <a:rPr lang="fr-FR" sz="1800" b="0" i="0" kern="1200" dirty="0" smtClean="0">
                          <a:solidFill>
                            <a:schemeClr val="tx1"/>
                          </a:solidFill>
                          <a:effectLst/>
                          <a:latin typeface="+mn-lt"/>
                          <a:ea typeface="+mn-ea"/>
                          <a:cs typeface="+mn-cs"/>
                        </a:rPr>
                        <a:t> </a:t>
                      </a:r>
                      <a:r>
                        <a:rPr lang="fr-FR" sz="1800" b="0" i="0" kern="1200" dirty="0" err="1" smtClean="0">
                          <a:solidFill>
                            <a:schemeClr val="tx1"/>
                          </a:solidFill>
                          <a:effectLst/>
                          <a:latin typeface="+mn-lt"/>
                          <a:ea typeface="+mn-ea"/>
                          <a:cs typeface="+mn-cs"/>
                        </a:rPr>
                        <a:t>Doumbia</a:t>
                      </a:r>
                      <a:r>
                        <a:rPr lang="fr-FR" sz="1800" b="0" i="0" kern="1200" dirty="0" smtClean="0">
                          <a:solidFill>
                            <a:schemeClr val="tx1"/>
                          </a:solidFill>
                          <a:effectLst/>
                          <a:latin typeface="+mn-lt"/>
                          <a:ea typeface="+mn-ea"/>
                          <a:cs typeface="+mn-cs"/>
                        </a:rPr>
                        <a:t>, Femmes &amp; Droits Humains, Mali</a:t>
                      </a:r>
                      <a:r>
                        <a:rPr lang="fr-FR" dirty="0" smtClean="0"/>
                        <a:t/>
                      </a:r>
                      <a:br>
                        <a:rPr lang="fr-FR" dirty="0" smtClean="0"/>
                      </a:br>
                      <a:endParaRPr lang="en-US" dirty="0"/>
                    </a:p>
                  </a:txBody>
                  <a:tcPr/>
                </a:tc>
              </a:tr>
              <a:tr h="370840">
                <a:tc>
                  <a:txBody>
                    <a:bodyPr/>
                    <a:lstStyle/>
                    <a:p>
                      <a:r>
                        <a:rPr lang="en-US" sz="1800" b="0" i="0" kern="1200" dirty="0" smtClean="0">
                          <a:solidFill>
                            <a:schemeClr val="tx1"/>
                          </a:solidFill>
                          <a:effectLst/>
                          <a:latin typeface="+mn-lt"/>
                          <a:ea typeface="+mn-ea"/>
                          <a:cs typeface="+mn-cs"/>
                        </a:rPr>
                        <a:t>18. David Littman, World Union for Progressive Judaism, Switzerland</a:t>
                      </a:r>
                      <a:endParaRPr lang="en-US" dirty="0"/>
                    </a:p>
                  </a:txBody>
                  <a:tcPr/>
                </a:tc>
                <a:tc>
                  <a:txBody>
                    <a:bodyPr/>
                    <a:lstStyle/>
                    <a:p>
                      <a:r>
                        <a:rPr lang="en-US" sz="1800" b="0" i="0" kern="1200" dirty="0" smtClean="0">
                          <a:solidFill>
                            <a:schemeClr val="tx1"/>
                          </a:solidFill>
                          <a:effectLst/>
                          <a:latin typeface="+mn-lt"/>
                          <a:ea typeface="+mn-ea"/>
                          <a:cs typeface="+mn-cs"/>
                        </a:rPr>
                        <a:t>37. Zainab Al-</a:t>
                      </a:r>
                      <a:r>
                        <a:rPr lang="en-US" sz="1800" b="0" i="0" kern="1200" dirty="0" err="1" smtClean="0">
                          <a:solidFill>
                            <a:schemeClr val="tx1"/>
                          </a:solidFill>
                          <a:effectLst/>
                          <a:latin typeface="+mn-lt"/>
                          <a:ea typeface="+mn-ea"/>
                          <a:cs typeface="+mn-cs"/>
                        </a:rPr>
                        <a:t>Suwaij</a:t>
                      </a:r>
                      <a:r>
                        <a:rPr lang="en-US" sz="1800" b="0" i="0" kern="1200" dirty="0" smtClean="0">
                          <a:solidFill>
                            <a:schemeClr val="tx1"/>
                          </a:solidFill>
                          <a:effectLst/>
                          <a:latin typeface="+mn-lt"/>
                          <a:ea typeface="+mn-ea"/>
                          <a:cs typeface="+mn-cs"/>
                        </a:rPr>
                        <a:t>, American Islamic Congress, USA</a:t>
                      </a:r>
                      <a:r>
                        <a:rPr lang="en-US" dirty="0" smtClean="0"/>
                        <a:t/>
                      </a:r>
                      <a:br>
                        <a:rPr lang="en-US" dirty="0" smtClean="0"/>
                      </a:br>
                      <a:endParaRPr lang="en-US" dirty="0"/>
                    </a:p>
                  </a:txBody>
                  <a:tcPr/>
                </a:tc>
              </a:tr>
              <a:tr h="370840">
                <a:tc>
                  <a:txBody>
                    <a:bodyPr/>
                    <a:lstStyle/>
                    <a:p>
                      <a:r>
                        <a:rPr lang="en-US" sz="1800" b="0" i="0" kern="1200" dirty="0" smtClean="0">
                          <a:solidFill>
                            <a:schemeClr val="tx1"/>
                          </a:solidFill>
                          <a:effectLst/>
                          <a:latin typeface="+mn-lt"/>
                          <a:ea typeface="+mn-ea"/>
                          <a:cs typeface="+mn-cs"/>
                        </a:rPr>
                        <a:t>21. Derik </a:t>
                      </a:r>
                      <a:r>
                        <a:rPr lang="en-US" sz="1800" b="0" i="0" kern="1200" dirty="0" err="1" smtClean="0">
                          <a:solidFill>
                            <a:schemeClr val="tx1"/>
                          </a:solidFill>
                          <a:effectLst/>
                          <a:latin typeface="+mn-lt"/>
                          <a:ea typeface="+mn-ea"/>
                          <a:cs typeface="+mn-cs"/>
                        </a:rPr>
                        <a:t>Uya</a:t>
                      </a:r>
                      <a:r>
                        <a:rPr lang="en-US" sz="1800" b="0" i="0" kern="1200" dirty="0" smtClean="0">
                          <a:solidFill>
                            <a:schemeClr val="tx1"/>
                          </a:solidFill>
                          <a:effectLst/>
                          <a:latin typeface="+mn-lt"/>
                          <a:ea typeface="+mn-ea"/>
                          <a:cs typeface="+mn-cs"/>
                        </a:rPr>
                        <a:t> Alfred, </a:t>
                      </a:r>
                      <a:r>
                        <a:rPr lang="en-US" sz="1800" b="0" i="0" kern="1200" dirty="0" err="1" smtClean="0">
                          <a:solidFill>
                            <a:schemeClr val="tx1"/>
                          </a:solidFill>
                          <a:effectLst/>
                          <a:latin typeface="+mn-lt"/>
                          <a:ea typeface="+mn-ea"/>
                          <a:cs typeface="+mn-cs"/>
                        </a:rPr>
                        <a:t>Kwoto</a:t>
                      </a:r>
                      <a:r>
                        <a:rPr lang="en-US" sz="1800" b="0" i="0" kern="1200" dirty="0" smtClean="0">
                          <a:solidFill>
                            <a:schemeClr val="tx1"/>
                          </a:solidFill>
                          <a:effectLst/>
                          <a:latin typeface="+mn-lt"/>
                          <a:ea typeface="+mn-ea"/>
                          <a:cs typeface="+mn-cs"/>
                        </a:rPr>
                        <a:t> Cultural Center, Juba – Southern Sudan</a:t>
                      </a:r>
                      <a:endParaRPr lang="en-US" dirty="0"/>
                    </a:p>
                  </a:txBody>
                  <a:tcPr/>
                </a:tc>
                <a:tc>
                  <a:txBody>
                    <a:bodyPr/>
                    <a:lstStyle/>
                    <a:p>
                      <a:r>
                        <a:rPr lang="fr-FR" sz="1800" b="0" i="0" kern="1200" dirty="0" smtClean="0">
                          <a:solidFill>
                            <a:schemeClr val="tx1"/>
                          </a:solidFill>
                          <a:effectLst/>
                          <a:latin typeface="+mn-lt"/>
                          <a:ea typeface="+mn-ea"/>
                          <a:cs typeface="+mn-cs"/>
                        </a:rPr>
                        <a:t>52. Ibrahima </a:t>
                      </a:r>
                      <a:r>
                        <a:rPr lang="fr-FR" sz="1800" b="0" i="0" kern="1200" dirty="0" err="1" smtClean="0">
                          <a:solidFill>
                            <a:schemeClr val="tx1"/>
                          </a:solidFill>
                          <a:effectLst/>
                          <a:latin typeface="+mn-lt"/>
                          <a:ea typeface="+mn-ea"/>
                          <a:cs typeface="+mn-cs"/>
                        </a:rPr>
                        <a:t>Niang</a:t>
                      </a:r>
                      <a:r>
                        <a:rPr lang="fr-FR" sz="1800" b="0" i="0" kern="1200" dirty="0" smtClean="0">
                          <a:solidFill>
                            <a:schemeClr val="tx1"/>
                          </a:solidFill>
                          <a:effectLst/>
                          <a:latin typeface="+mn-lt"/>
                          <a:ea typeface="+mn-ea"/>
                          <a:cs typeface="+mn-cs"/>
                        </a:rPr>
                        <a:t>, Commission des Droits Humains du Mouvement Citoyen, </a:t>
                      </a:r>
                      <a:r>
                        <a:rPr lang="fr-FR" sz="1800" b="0" i="0" kern="1200" dirty="0" err="1" smtClean="0">
                          <a:solidFill>
                            <a:schemeClr val="tx1"/>
                          </a:solidFill>
                          <a:effectLst/>
                          <a:latin typeface="+mn-lt"/>
                          <a:ea typeface="+mn-ea"/>
                          <a:cs typeface="+mn-cs"/>
                        </a:rPr>
                        <a:t>Senegal</a:t>
                      </a:r>
                      <a:endParaRPr lang="en-US" dirty="0"/>
                    </a:p>
                  </a:txBody>
                  <a:tcPr/>
                </a:tc>
              </a:tr>
              <a:tr h="370840">
                <a:tc>
                  <a:txBody>
                    <a:bodyPr/>
                    <a:lstStyle/>
                    <a:p>
                      <a:r>
                        <a:rPr lang="en-US" sz="1800" b="0" i="0" kern="1200" dirty="0" smtClean="0">
                          <a:solidFill>
                            <a:schemeClr val="tx1"/>
                          </a:solidFill>
                          <a:effectLst/>
                          <a:latin typeface="+mn-lt"/>
                          <a:ea typeface="+mn-ea"/>
                          <a:cs typeface="+mn-cs"/>
                        </a:rPr>
                        <a:t>23. </a:t>
                      </a:r>
                      <a:r>
                        <a:rPr lang="en-US" sz="1800" b="0" i="0" kern="1200" dirty="0" err="1" smtClean="0">
                          <a:solidFill>
                            <a:schemeClr val="tx1"/>
                          </a:solidFill>
                          <a:effectLst/>
                          <a:latin typeface="+mn-lt"/>
                          <a:ea typeface="+mn-ea"/>
                          <a:cs typeface="+mn-cs"/>
                        </a:rPr>
                        <a:t>Abdurashid</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Abdulle</a:t>
                      </a:r>
                      <a:r>
                        <a:rPr lang="en-US" sz="1800" b="0" i="0" kern="1200" dirty="0" smtClean="0">
                          <a:solidFill>
                            <a:schemeClr val="tx1"/>
                          </a:solidFill>
                          <a:effectLst/>
                          <a:latin typeface="+mn-lt"/>
                          <a:ea typeface="+mn-ea"/>
                          <a:cs typeface="+mn-cs"/>
                        </a:rPr>
                        <a:t> </a:t>
                      </a:r>
                      <a:r>
                        <a:rPr lang="en-US" sz="1800" b="0" i="0" kern="1200" dirty="0" err="1" smtClean="0">
                          <a:solidFill>
                            <a:schemeClr val="tx1"/>
                          </a:solidFill>
                          <a:effectLst/>
                          <a:latin typeface="+mn-lt"/>
                          <a:ea typeface="+mn-ea"/>
                          <a:cs typeface="+mn-cs"/>
                        </a:rPr>
                        <a:t>Abikar</a:t>
                      </a:r>
                      <a:r>
                        <a:rPr lang="en-US" sz="1800" b="0" i="0" kern="1200" dirty="0" smtClean="0">
                          <a:solidFill>
                            <a:schemeClr val="tx1"/>
                          </a:solidFill>
                          <a:effectLst/>
                          <a:latin typeface="+mn-lt"/>
                          <a:ea typeface="+mn-ea"/>
                          <a:cs typeface="+mn-cs"/>
                        </a:rPr>
                        <a:t>, Center for Youth and Democracy, Somalia</a:t>
                      </a:r>
                      <a:endParaRPr lang="en-US" dirty="0"/>
                    </a:p>
                  </a:txBody>
                  <a:tcPr/>
                </a:tc>
                <a:tc>
                  <a:txBody>
                    <a:bodyPr/>
                    <a:lstStyle/>
                    <a:p>
                      <a:r>
                        <a:rPr lang="en-US" sz="1800" b="0" i="0" kern="1200" dirty="0" smtClean="0">
                          <a:solidFill>
                            <a:schemeClr val="tx1"/>
                          </a:solidFill>
                          <a:effectLst/>
                          <a:latin typeface="+mn-lt"/>
                          <a:ea typeface="+mn-ea"/>
                          <a:cs typeface="+mn-cs"/>
                        </a:rPr>
                        <a:t>75. </a:t>
                      </a:r>
                      <a:r>
                        <a:rPr lang="en-US" sz="1800" b="0" i="0" kern="1200" dirty="0" err="1" smtClean="0">
                          <a:solidFill>
                            <a:schemeClr val="tx1"/>
                          </a:solidFill>
                          <a:effectLst/>
                          <a:latin typeface="+mn-lt"/>
                          <a:ea typeface="+mn-ea"/>
                          <a:cs typeface="+mn-cs"/>
                        </a:rPr>
                        <a:t>Fahma</a:t>
                      </a:r>
                      <a:r>
                        <a:rPr lang="en-US" sz="1800" b="0" i="0" kern="1200" dirty="0" smtClean="0">
                          <a:solidFill>
                            <a:schemeClr val="tx1"/>
                          </a:solidFill>
                          <a:effectLst/>
                          <a:latin typeface="+mn-lt"/>
                          <a:ea typeface="+mn-ea"/>
                          <a:cs typeface="+mn-cs"/>
                        </a:rPr>
                        <a:t> Yusuf </a:t>
                      </a:r>
                      <a:r>
                        <a:rPr lang="en-US" sz="1800" b="0" i="0" kern="1200" dirty="0" err="1" smtClean="0">
                          <a:solidFill>
                            <a:schemeClr val="tx1"/>
                          </a:solidFill>
                          <a:effectLst/>
                          <a:latin typeface="+mn-lt"/>
                          <a:ea typeface="+mn-ea"/>
                          <a:cs typeface="+mn-cs"/>
                        </a:rPr>
                        <a:t>Essa</a:t>
                      </a:r>
                      <a:r>
                        <a:rPr lang="en-US" sz="1800" b="0" i="0" kern="1200" dirty="0" smtClean="0">
                          <a:solidFill>
                            <a:schemeClr val="tx1"/>
                          </a:solidFill>
                          <a:effectLst/>
                          <a:latin typeface="+mn-lt"/>
                          <a:ea typeface="+mn-ea"/>
                          <a:cs typeface="+mn-cs"/>
                        </a:rPr>
                        <a:t>, Women in Journalism Association, Somalia</a:t>
                      </a:r>
                      <a:endParaRPr lang="en-US" dirty="0"/>
                    </a:p>
                  </a:txBody>
                  <a:tcPr/>
                </a:tc>
              </a:tr>
            </a:tbl>
          </a:graphicData>
        </a:graphic>
      </p:graphicFrame>
    </p:spTree>
    <p:extLst>
      <p:ext uri="{BB962C8B-B14F-4D97-AF65-F5344CB8AC3E}">
        <p14:creationId xmlns:p14="http://schemas.microsoft.com/office/powerpoint/2010/main" val="1642170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متابعات رسالة بوشويقير</a:t>
            </a:r>
            <a:endParaRPr lang="en-US" dirty="0"/>
          </a:p>
        </p:txBody>
      </p:sp>
      <p:sp>
        <p:nvSpPr>
          <p:cNvPr id="3" name="Content Placeholder 2"/>
          <p:cNvSpPr>
            <a:spLocks noGrp="1"/>
          </p:cNvSpPr>
          <p:nvPr>
            <p:ph idx="1"/>
          </p:nvPr>
        </p:nvSpPr>
        <p:spPr/>
        <p:txBody>
          <a:bodyPr/>
          <a:lstStyle/>
          <a:p>
            <a:r>
              <a:rPr lang="ar-BH" dirty="0" smtClean="0"/>
              <a:t>في اليوم التالي (22 شباط 2011) وقع بوشويقير رسالة أخرى مشابهة أصدرتها منظمة أطباء من أجل حقوق الإنسان</a:t>
            </a:r>
          </a:p>
          <a:p>
            <a:r>
              <a:rPr lang="ar-BH" dirty="0" smtClean="0"/>
              <a:t>وقع على الرسالة الثانية 24 شخصا بينهم كارل كريشمان رئيس منظمة المنح الديمقراطية الأمريكية، وهي مؤسسة ناشطة في دعم الثورات الملونة في العالم.</a:t>
            </a:r>
          </a:p>
          <a:p>
            <a:r>
              <a:rPr lang="ar-BH" dirty="0" smtClean="0"/>
              <a:t>حصلت رسالة بوشويقير على تغطية إعلامية هائلة وتعامل معها الإعلام الغربي كبديهيات لا تحتاج إلى برهان.</a:t>
            </a:r>
          </a:p>
          <a:p>
            <a:endParaRPr lang="ar-BH" dirty="0" smtClean="0"/>
          </a:p>
          <a:p>
            <a:endParaRPr lang="en-US" dirty="0"/>
          </a:p>
        </p:txBody>
      </p:sp>
    </p:spTree>
    <p:extLst>
      <p:ext uri="{BB962C8B-B14F-4D97-AF65-F5344CB8AC3E}">
        <p14:creationId xmlns:p14="http://schemas.microsoft.com/office/powerpoint/2010/main" val="2541320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متابعات رسالة بوشويقير</a:t>
            </a:r>
            <a:endParaRPr lang="en-US" dirty="0"/>
          </a:p>
        </p:txBody>
      </p:sp>
      <p:sp>
        <p:nvSpPr>
          <p:cNvPr id="3" name="Content Placeholder 2"/>
          <p:cNvSpPr>
            <a:spLocks noGrp="1"/>
          </p:cNvSpPr>
          <p:nvPr>
            <p:ph idx="1"/>
          </p:nvPr>
        </p:nvSpPr>
        <p:spPr/>
        <p:txBody>
          <a:bodyPr/>
          <a:lstStyle/>
          <a:p>
            <a:r>
              <a:rPr lang="ar-BH" dirty="0" smtClean="0"/>
              <a:t>مع نجاح التغطية الإعلامية لرسالة بوشويقير توقفت وسائل الإعلام عن ذكر أكذوبتين لم تعطيا النتيجة المرغوبة، وهما:</a:t>
            </a:r>
          </a:p>
          <a:p>
            <a:pPr lvl="1"/>
            <a:r>
              <a:rPr lang="ar-BH" dirty="0" smtClean="0"/>
              <a:t>أكذوبة استخدام الطائرات في قصف بنغازي.</a:t>
            </a:r>
          </a:p>
          <a:p>
            <a:pPr lvl="1"/>
            <a:r>
              <a:rPr lang="ar-BH" dirty="0" smtClean="0"/>
              <a:t>أكذوبة استخدام المرتزقة.</a:t>
            </a:r>
            <a:endParaRPr lang="en-US" dirty="0"/>
          </a:p>
        </p:txBody>
      </p:sp>
    </p:spTree>
    <p:extLst>
      <p:ext uri="{BB962C8B-B14F-4D97-AF65-F5344CB8AC3E}">
        <p14:creationId xmlns:p14="http://schemas.microsoft.com/office/powerpoint/2010/main" val="1010800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BH" dirty="0" smtClean="0"/>
              <a:t>مداخلة بوشويقير في مجلس حقوق الإنسان</a:t>
            </a:r>
            <a:endParaRPr lang="en-US" dirty="0"/>
          </a:p>
        </p:txBody>
      </p:sp>
      <p:sp>
        <p:nvSpPr>
          <p:cNvPr id="3" name="Content Placeholder 2"/>
          <p:cNvSpPr>
            <a:spLocks noGrp="1"/>
          </p:cNvSpPr>
          <p:nvPr>
            <p:ph idx="1"/>
          </p:nvPr>
        </p:nvSpPr>
        <p:spPr/>
        <p:txBody>
          <a:bodyPr>
            <a:normAutofit lnSpcReduction="10000"/>
          </a:bodyPr>
          <a:lstStyle/>
          <a:p>
            <a:r>
              <a:rPr lang="ar-BH" dirty="0" smtClean="0"/>
              <a:t>في 25 شباط 2011 ألقى بوشويقير مداخلة في مجلس حقوق الإنسان الأممي قال فيها:</a:t>
            </a:r>
          </a:p>
          <a:p>
            <a:pPr lvl="1"/>
            <a:r>
              <a:rPr lang="ar-BH" dirty="0" smtClean="0"/>
              <a:t>القذافي يطبق سياسة الأرض المحروقة</a:t>
            </a:r>
          </a:p>
          <a:p>
            <a:pPr lvl="1"/>
            <a:r>
              <a:rPr lang="ar-BH" dirty="0" smtClean="0"/>
              <a:t>ميليشياته تنفذ هجمات منظمة ضد المواطنين الذين يعبرون عن معارضتهم للنظام</a:t>
            </a:r>
          </a:p>
          <a:p>
            <a:pPr lvl="1"/>
            <a:r>
              <a:rPr lang="ar-BH" dirty="0" smtClean="0"/>
              <a:t>ميليشيات القذافي تستهدف الأجانب</a:t>
            </a:r>
          </a:p>
          <a:p>
            <a:pPr lvl="1"/>
            <a:r>
              <a:rPr lang="ar-BH" dirty="0" smtClean="0"/>
              <a:t>هذه الممارسات تشكل جرائم بحق الإنسانية</a:t>
            </a:r>
          </a:p>
          <a:p>
            <a:pPr lvl="1"/>
            <a:r>
              <a:rPr lang="ar-BH" dirty="0" smtClean="0"/>
              <a:t>هناك معلومات عن قتل جنود يرفضون تنفيذ الأوامر</a:t>
            </a:r>
          </a:p>
          <a:p>
            <a:pPr lvl="1"/>
            <a:r>
              <a:rPr lang="ar-BH" dirty="0" smtClean="0"/>
              <a:t>هناك معلومات عن قتل الجرحى في المشافي واختفاء الجثث</a:t>
            </a:r>
          </a:p>
          <a:p>
            <a:pPr lvl="1"/>
            <a:r>
              <a:rPr lang="ar-BH" dirty="0" smtClean="0"/>
              <a:t>هناك معلومات عن أوامر بالقصف أعطيت إلى الطيران الحربي</a:t>
            </a:r>
          </a:p>
          <a:p>
            <a:pPr lvl="1"/>
            <a:r>
              <a:rPr lang="ar-BH" dirty="0" smtClean="0"/>
              <a:t>هناك خشية من المرتزقة القتلة الذين استأجرهم القذافي ويقدر عددهم بـ 6000 بينهم 3000 في طرابلس وحدها والذين يبدو أن لديهم صلاحيات القتل بدون تمييز</a:t>
            </a:r>
          </a:p>
          <a:p>
            <a:pPr lvl="1"/>
            <a:r>
              <a:rPr lang="ar-BH" dirty="0" smtClean="0"/>
              <a:t>طالب بوشويقير بإنشاء ممرات إنسانية لإنقاذ الأجانب العالقين في ليبيا</a:t>
            </a:r>
          </a:p>
          <a:p>
            <a:r>
              <a:rPr lang="ar-BH" dirty="0" smtClean="0"/>
              <a:t>أدت هذه المداخلة إلى إيقاف عضوية ليبيا في مجلس حقوق الإنسان في قرار عن الجمعية العامة صدر بتاريخ 1 آذار 2011</a:t>
            </a:r>
          </a:p>
          <a:p>
            <a:pPr lvl="1"/>
            <a:endParaRPr lang="ar-BH" dirty="0" smtClean="0"/>
          </a:p>
          <a:p>
            <a:pPr lvl="1"/>
            <a:endParaRPr lang="ar-BH" dirty="0" smtClean="0"/>
          </a:p>
          <a:p>
            <a:pPr lvl="1"/>
            <a:endParaRPr lang="en-US" dirty="0"/>
          </a:p>
        </p:txBody>
      </p:sp>
    </p:spTree>
    <p:extLst>
      <p:ext uri="{BB962C8B-B14F-4D97-AF65-F5344CB8AC3E}">
        <p14:creationId xmlns:p14="http://schemas.microsoft.com/office/powerpoint/2010/main" val="1114250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myths_of_the arab_spring_3_who_lead_the_tunisian_revolution</Template>
  <TotalTime>994</TotalTime>
  <Words>1357</Words>
  <Application>Microsoft Office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أساطير الربيع العربي  7 هل قتل القذافي شعبه؟</vt:lpstr>
      <vt:lpstr>اعتمدت الحرب على ليبيا على تلفيقات تقول أن القذافي يقتل شعبه</vt:lpstr>
      <vt:lpstr>متى ظهرت الكذبة</vt:lpstr>
      <vt:lpstr>رسالة بوشويقير</vt:lpstr>
      <vt:lpstr>رسالة بوشويقير</vt:lpstr>
      <vt:lpstr>الموقعون على الرسالة</vt:lpstr>
      <vt:lpstr>متابعات رسالة بوشويقير</vt:lpstr>
      <vt:lpstr>متابعات رسالة بوشويقير</vt:lpstr>
      <vt:lpstr>مداخلة بوشويقير في مجلس حقوق الإنسان</vt:lpstr>
      <vt:lpstr>القرار الدولي رقم 1973</vt:lpstr>
      <vt:lpstr>متابعات بوشويقير</vt:lpstr>
      <vt:lpstr>قرار الاتهام الدولي</vt:lpstr>
      <vt:lpstr>مقابلة بوشويقير في فيلم «الحرب الإنسانية»</vt:lpstr>
      <vt:lpstr>تم تدمير ليبيا بناء على أساطير  وتم استحمار العالم ليصدق أنها حقائق</vt:lpstr>
      <vt:lpstr>الحقائق</vt:lpstr>
      <vt:lpstr>تاريخ بوشويقير</vt:lpstr>
      <vt:lpstr>منظمة بوشويقير</vt:lpstr>
      <vt:lpstr>لنتعلم من التاريخ</vt:lpstr>
      <vt:lpstr>لنتعلم من التاريخ</vt:lpstr>
      <vt:lpstr>نفس الأكاذيب التي استخدمت لاستحمار الجماهير في ليبيا يعاد استخدامها في سوريا</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أساطير الربيع العربي  6 حقيقة محمد بو عزيزي</dc:title>
  <dc:creator>ayham</dc:creator>
  <cp:lastModifiedBy>Root Server</cp:lastModifiedBy>
  <cp:revision>27</cp:revision>
  <dcterms:created xsi:type="dcterms:W3CDTF">2012-02-24T13:05:06Z</dcterms:created>
  <dcterms:modified xsi:type="dcterms:W3CDTF">2012-03-31T19:27:57Z</dcterms:modified>
</cp:coreProperties>
</file>